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6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9144000" cy="5143500" type="screen16x9"/>
  <p:notesSz cx="6858000" cy="9144000"/>
  <p:embeddedFontLst>
    <p:embeddedFont>
      <p:font typeface="Barlow" panose="00000500000000000000" pitchFamily="2" charset="0"/>
      <p:regular r:id="rId68"/>
      <p:bold r:id="rId69"/>
      <p:italic r:id="rId70"/>
      <p:boldItalic r:id="rId71"/>
    </p:embeddedFont>
    <p:embeddedFont>
      <p:font typeface="Calibri" panose="020F050202020403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gPCHpkOeuNe5Hg9UvP7oj7UPQm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9EB7FC-98FB-45A4-AF55-622FA6CCA56A}">
  <a:tblStyle styleId="{2A9EB7FC-98FB-45A4-AF55-622FA6CCA5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7.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05" name="Google Shape;10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2e342bcb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2e342bcb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2e342bcb4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2e342bcb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2e342bcb4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2e342bcb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2e342bcb4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2e342bcb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9" name="Google Shape;239;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2e0a860d6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122e0a860d6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2" name="Google Shape;252;g122e0a860d6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2e0a860d6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122e0a860d6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6" name="Google Shape;266;g122e0a860d6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2e0a860d6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122e0a860d6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74" name="Google Shape;274;g122e0a860d6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2e0a860d6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122e0a860d6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82" name="Google Shape;282;g122e0a860d6_0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2e342bcb4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122e342bcb4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90" name="Google Shape;290;g122e342bcb4_0_1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15" name="Google Shape;11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2e342bcb4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22e342bcb4_0_1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98" name="Google Shape;298;g122e342bcb4_0_1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2e342bcb4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122e342bcb4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06" name="Google Shape;306;g122e342bcb4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2e342bcb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122e342bcb4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14" name="Google Shape;314;g122e342bcb4_0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22e342bcb4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122e342bcb4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22" name="Google Shape;322;g122e342bcb4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22e342bcb4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122e342bcb4_0_2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30" name="Google Shape;330;g122e342bcb4_0_2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22e342bcb4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122e342bcb4_0_2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38" name="Google Shape;338;g122e342bcb4_0_2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22e0a860d6_0_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345" name="Google Shape;345;g122e0a860d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22e0a860d6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352" name="Google Shape;352;g122e0a860d6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22e0a860d6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366" name="Google Shape;366;g122e0a860d6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22e0a860d6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374" name="Google Shape;374;g122e0a860d6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22e342bc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22e342bc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22e0a860d6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387" name="Google Shape;387;g122e0a860d6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22e0a860d6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400" name="Google Shape;400;g122e0a860d6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22e0a860d6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414" name="Google Shape;414;g122e0a860d6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22e0a860d6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427" name="Google Shape;427;g122e0a860d6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22e0a860d6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440" name="Google Shape;440;g122e0a860d6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2e0a860d6_0_18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a:solidFill>
                <a:schemeClr val="dk1"/>
              </a:solidFill>
              <a:latin typeface="Barlow"/>
              <a:ea typeface="Barlow"/>
              <a:cs typeface="Barlow"/>
              <a:sym typeface="Barlow"/>
            </a:endParaRPr>
          </a:p>
        </p:txBody>
      </p:sp>
      <p:sp>
        <p:nvSpPr>
          <p:cNvPr id="453" name="Google Shape;453;g122e0a860d6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2e0a860d6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Enter Random Forest, which we found to have the highest predictive accuracy. However to fully trust the model to make predictions, let us first take</a:t>
            </a:r>
            <a:endParaRPr>
              <a:solidFill>
                <a:schemeClr val="dk1"/>
              </a:solidFill>
              <a:latin typeface="Barlow"/>
              <a:ea typeface="Barlow"/>
              <a:cs typeface="Barlow"/>
              <a:sym typeface="Barlow"/>
            </a:endParaRPr>
          </a:p>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A step back to understand what is Random Forest. It leverages on the idea of Bootstrap and Aggregating, hence the name bagging.</a:t>
            </a:r>
            <a:endParaRPr>
              <a:solidFill>
                <a:schemeClr val="dk1"/>
              </a:solidFill>
              <a:latin typeface="Barlow"/>
              <a:ea typeface="Barlow"/>
              <a:cs typeface="Barlow"/>
              <a:sym typeface="Barlow"/>
            </a:endParaRPr>
          </a:p>
        </p:txBody>
      </p:sp>
      <p:sp>
        <p:nvSpPr>
          <p:cNvPr id="466" name="Google Shape;466;g122e0a860d6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22e342bdad_2_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In random forest, each decision tree is built using different random sample with replacement, that is a data point can appear in a sample multiple times. </a:t>
            </a:r>
            <a:endParaRPr>
              <a:solidFill>
                <a:schemeClr val="dk1"/>
              </a:solidFill>
              <a:latin typeface="Barlow"/>
              <a:ea typeface="Barlow"/>
              <a:cs typeface="Barlow"/>
              <a:sym typeface="Barlow"/>
            </a:endParaRPr>
          </a:p>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The trees are then trained independently. This step of replacement is bootstrap.</a:t>
            </a:r>
            <a:endParaRPr>
              <a:solidFill>
                <a:schemeClr val="dk1"/>
              </a:solidFill>
              <a:latin typeface="Barlow"/>
              <a:ea typeface="Barlow"/>
              <a:cs typeface="Barlow"/>
              <a:sym typeface="Barlow"/>
            </a:endParaRPr>
          </a:p>
        </p:txBody>
      </p:sp>
      <p:sp>
        <p:nvSpPr>
          <p:cNvPr id="480" name="Google Shape;480;g122e342bdad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22e342bdad_2_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After each decision tree is built with an independent sample, since this is a classification problem, a majority vote will be taken. This is the step of aggregating the result of all the trees. As seen here, if Serious is the majority vote our model will predict the accident to be severe. This reduces the single tree biasness which can be seen in CART, hence Random Forest does not overfit, meaning it can predict unseen data well.</a:t>
            </a:r>
            <a:endParaRPr>
              <a:solidFill>
                <a:schemeClr val="dk1"/>
              </a:solidFill>
              <a:latin typeface="Barlow"/>
              <a:ea typeface="Barlow"/>
              <a:cs typeface="Barlow"/>
              <a:sym typeface="Barlow"/>
            </a:endParaRPr>
          </a:p>
        </p:txBody>
      </p:sp>
      <p:sp>
        <p:nvSpPr>
          <p:cNvPr id="494" name="Google Shape;494;g122e342bdad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e342bdad_2_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Moving on to modelling, we tried various model parameters and converged on the following settings shown in the figure. We selected mtry = 9 which means 9 predictors were used at each split. From the right graph, we can see that the OOB errors stabilised after 100 trees were grown, showing that 500 trees were more than sufficient to build the model. </a:t>
            </a:r>
            <a:endParaRPr>
              <a:solidFill>
                <a:schemeClr val="dk1"/>
              </a:solidFill>
              <a:latin typeface="Barlow"/>
              <a:ea typeface="Barlow"/>
              <a:cs typeface="Barlow"/>
              <a:sym typeface="Barlow"/>
            </a:endParaRPr>
          </a:p>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OOB error refers to prediction errors of left out samples used to train each tree.</a:t>
            </a:r>
            <a:endParaRPr>
              <a:solidFill>
                <a:schemeClr val="dk1"/>
              </a:solidFill>
              <a:latin typeface="Barlow"/>
              <a:ea typeface="Barlow"/>
              <a:cs typeface="Barlow"/>
              <a:sym typeface="Barlow"/>
            </a:endParaRPr>
          </a:p>
        </p:txBody>
      </p:sp>
      <p:sp>
        <p:nvSpPr>
          <p:cNvPr id="508" name="Google Shape;508;g122e342bdad_2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2e342bcb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2e342bcb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22e342bdad_2_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Random Forest is able to achieve superior test set accuracies compared to the other predictive problems. While the model with oversampled data, boasts a 88% accuracy, it has an extremely high FNR of 50%, meaning that the model fails to identify a Serious accident 50% of time, which is concerning. This will be further discussed later.</a:t>
            </a:r>
            <a:endParaRPr>
              <a:solidFill>
                <a:schemeClr val="dk1"/>
              </a:solidFill>
              <a:latin typeface="Barlow"/>
              <a:ea typeface="Barlow"/>
              <a:cs typeface="Barlow"/>
              <a:sym typeface="Barlow"/>
            </a:endParaRPr>
          </a:p>
        </p:txBody>
      </p:sp>
      <p:sp>
        <p:nvSpPr>
          <p:cNvPr id="523" name="Google Shape;523;g122e342bdad_2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22e342bdad_2_6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However, the drawback of Random Forest is it’s black box nature, making it difficult for users to interpret how predictors influence the predictions.</a:t>
            </a:r>
            <a:endParaRPr>
              <a:solidFill>
                <a:schemeClr val="dk1"/>
              </a:solidFill>
              <a:latin typeface="Barlow"/>
              <a:ea typeface="Barlow"/>
              <a:cs typeface="Barlow"/>
              <a:sym typeface="Barlow"/>
            </a:endParaRPr>
          </a:p>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Thankfully, Random Forest has a built in permutation feature importance to allow us to gain insights into powerful predictors.</a:t>
            </a:r>
            <a:endParaRPr>
              <a:solidFill>
                <a:schemeClr val="dk1"/>
              </a:solidFill>
              <a:latin typeface="Barlow"/>
              <a:ea typeface="Barlow"/>
              <a:cs typeface="Barlow"/>
              <a:sym typeface="Barlow"/>
            </a:endParaRPr>
          </a:p>
        </p:txBody>
      </p:sp>
      <p:sp>
        <p:nvSpPr>
          <p:cNvPr id="537" name="Google Shape;537;g122e342bdad_2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22e342bdad_2_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Of course, it is important to know how importance of features is derived, so let me explain briefly. Basically important features contain valuable information. When valuable information is randomly shuffled, accuracy is expected to fall. If the decrease in accuracy is large, it means predictors have great impact on predictions.</a:t>
            </a:r>
            <a:endParaRPr>
              <a:solidFill>
                <a:schemeClr val="dk1"/>
              </a:solidFill>
              <a:latin typeface="Barlow"/>
              <a:ea typeface="Barlow"/>
              <a:cs typeface="Barlow"/>
              <a:sym typeface="Barlow"/>
            </a:endParaRPr>
          </a:p>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For the ease of interpretation, I have summarised the earlier graph into the table, where we can see month, casualty type, day and geographical coordinates are the most important predictors identified by random forest as they result in the greatest mean decrease in accuracy.</a:t>
            </a:r>
            <a:endParaRPr>
              <a:solidFill>
                <a:schemeClr val="dk1"/>
              </a:solidFill>
              <a:latin typeface="Barlow"/>
              <a:ea typeface="Barlow"/>
              <a:cs typeface="Barlow"/>
              <a:sym typeface="Barlow"/>
            </a:endParaRPr>
          </a:p>
        </p:txBody>
      </p:sp>
      <p:sp>
        <p:nvSpPr>
          <p:cNvPr id="551" name="Google Shape;551;g122e342bdad_2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22e342bdad_2_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We can also study the partial dependence plots for greater insights, with serious accidents being the class of interest. For example, the probability of serious accidents rise sharply when engine capacity exceeds 5000c. These plots further supports the root causes identified by Joel earlier, increasing credibility of our root cause analysis.</a:t>
            </a:r>
            <a:endParaRPr>
              <a:solidFill>
                <a:schemeClr val="dk1"/>
              </a:solidFill>
              <a:latin typeface="Barlow"/>
              <a:ea typeface="Barlow"/>
              <a:cs typeface="Barlow"/>
              <a:sym typeface="Barlow"/>
            </a:endParaRPr>
          </a:p>
        </p:txBody>
      </p:sp>
      <p:sp>
        <p:nvSpPr>
          <p:cNvPr id="566" name="Google Shape;566;g122e342bdad_2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22e342bdad_2_1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In addition to various machine learning specific metrics, we found that accident cost savings due to preventive measures is approximated to be 21% and came up with the following expected cost model.  The model here places greater weight on false negative rates by 21%. </a:t>
            </a:r>
            <a:endParaRPr>
              <a:solidFill>
                <a:schemeClr val="dk1"/>
              </a:solidFill>
              <a:latin typeface="Barlow"/>
              <a:ea typeface="Barlow"/>
              <a:cs typeface="Barlow"/>
              <a:sym typeface="Barlow"/>
            </a:endParaRPr>
          </a:p>
        </p:txBody>
      </p:sp>
      <p:sp>
        <p:nvSpPr>
          <p:cNvPr id="577" name="Google Shape;577;g122e342bdad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22e342bdad_2_1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GB">
                <a:solidFill>
                  <a:schemeClr val="dk1"/>
                </a:solidFill>
                <a:latin typeface="Barlow"/>
                <a:ea typeface="Barlow"/>
                <a:cs typeface="Barlow"/>
                <a:sym typeface="Barlow"/>
              </a:rPr>
              <a:t>A summary of results are shown here. I would like to draw your attention to the model accuracies, it can be seen that random forest with oversampling or a mixture are able to achieve very high accuracies. However, they have incredibly high false negative rates, which is certainly a concern. The cost of false negatives here are far superior, hence, Random Forest with undersampling was chosen as the predictive model of choice. As we can see, it has a false negative rate of more than half the other models, the lowest economic cost and highest F2 score. The F2 score prioritises minimising false negatives, and is hence the more reliable metric for our business problem.</a:t>
            </a:r>
            <a:endParaRPr>
              <a:solidFill>
                <a:schemeClr val="dk1"/>
              </a:solidFill>
              <a:latin typeface="Barlow"/>
              <a:ea typeface="Barlow"/>
              <a:cs typeface="Barlow"/>
              <a:sym typeface="Barlow"/>
            </a:endParaRPr>
          </a:p>
        </p:txBody>
      </p:sp>
      <p:sp>
        <p:nvSpPr>
          <p:cNvPr id="592" name="Google Shape;592;g122e342bdad_2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GB" sz="1200">
                <a:solidFill>
                  <a:srgbClr val="333333"/>
                </a:solidFill>
                <a:highlight>
                  <a:srgbClr val="FFFFFF"/>
                </a:highlight>
              </a:rPr>
              <a:t>Machine Learning is just a tool to for us to test our ideas, the bigger question is how can we use analytics insights derived from our model to reduce traffic accident severity. Firstly, we recommend a community centric hazard sharing application. Current accident reporting in the UK requires visiting webpages which is not convenient for drivers and furthermore, information is only routed to the government.</a:t>
            </a:r>
            <a:endParaRPr sz="1200">
              <a:solidFill>
                <a:srgbClr val="333333"/>
              </a:solidFill>
              <a:highlight>
                <a:srgbClr val="FFFFFF"/>
              </a:highlight>
            </a:endParaRPr>
          </a:p>
          <a:p>
            <a:pPr marL="0" lvl="0" indent="0" algn="l" rtl="0">
              <a:lnSpc>
                <a:spcPct val="115000"/>
              </a:lnSpc>
              <a:spcBef>
                <a:spcPts val="1200"/>
              </a:spcBef>
              <a:spcAft>
                <a:spcPts val="1200"/>
              </a:spcAft>
              <a:buSzPts val="1100"/>
              <a:buNone/>
            </a:pPr>
            <a:endParaRPr/>
          </a:p>
        </p:txBody>
      </p:sp>
      <p:sp>
        <p:nvSpPr>
          <p:cNvPr id="606" name="Google Shape;6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2e342bdad_2_18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GB">
                <a:solidFill>
                  <a:schemeClr val="dk1"/>
                </a:solidFill>
                <a:latin typeface="Barlow"/>
                <a:ea typeface="Barlow"/>
                <a:cs typeface="Barlow"/>
                <a:sym typeface="Barlow"/>
              </a:rPr>
              <a:t>Enter Ping, an application to allow open-reporting of hazards through an application done with a simple click of a button. The government and road users can receive real-time updates based on road users feedback.</a:t>
            </a:r>
            <a:endParaRPr/>
          </a:p>
        </p:txBody>
      </p:sp>
      <p:sp>
        <p:nvSpPr>
          <p:cNvPr id="616" name="Google Shape;616;g122e342bdad_2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22e342bdad_2_1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GB">
                <a:solidFill>
                  <a:schemeClr val="dk1"/>
                </a:solidFill>
                <a:latin typeface="Barlow"/>
                <a:ea typeface="Barlow"/>
                <a:cs typeface="Barlow"/>
                <a:sym typeface="Barlow"/>
              </a:rPr>
              <a:t>Our analytics insights </a:t>
            </a:r>
            <a:endParaRPr/>
          </a:p>
        </p:txBody>
      </p:sp>
      <p:sp>
        <p:nvSpPr>
          <p:cNvPr id="626" name="Google Shape;626;g122e342bdad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22e342bdad_2_1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endParaRPr/>
          </a:p>
        </p:txBody>
      </p:sp>
      <p:sp>
        <p:nvSpPr>
          <p:cNvPr id="636" name="Google Shape;636;g122e342bdad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2e342bcb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2e342bcb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22e342bdad_1_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7" name="Google Shape;647;g122e342bdad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22e342bdad_1_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4" name="Google Shape;664;g122e342bdad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22e342bdad_1_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0" name="Google Shape;680;g122e342bdad_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22e342bdad_1_7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6" name="Google Shape;696;g122e342bdad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22e342bdad_1_9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4" name="Google Shape;714;g122e342bdad_1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2e342bdad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g122e342bdad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5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3" name="Google Shape;75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22e342bda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22e342bdad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22e342bdad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122e342bdad_3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2e342bcb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2e342bcb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22e342bdad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g122e342bdad_3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22e342bdad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7" name="Google Shape;787;g122e342bdad_3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22e342bdad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 name="Google Shape;796;g122e342bdad_3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22e342bdad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5" name="Google Shape;805;g122e342bdad_3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22e342bdad_3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g122e342bdad_3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2e342bcb4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2e342bcb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2e342bcb4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2e342bcb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2e342bcb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2e342bcb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5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55"/>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lt1"/>
              </a:buClr>
              <a:buSzPts val="1800"/>
              <a:buNone/>
              <a:defRPr sz="18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16" name="Google Shape;16;p5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5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5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57"/>
          <p:cNvSpPr/>
          <p:nvPr/>
        </p:nvSpPr>
        <p:spPr>
          <a:xfrm>
            <a:off x="0"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Calibri"/>
                <a:ea typeface="Calibri"/>
                <a:cs typeface="Calibri"/>
                <a:sym typeface="Calibri"/>
              </a:rPr>
              <a:t>Introduction &amp; Data Exploration</a:t>
            </a:r>
            <a:endParaRPr sz="1100" b="1" i="0" u="none" strike="noStrike" cap="none">
              <a:solidFill>
                <a:schemeClr val="dk1"/>
              </a:solidFill>
              <a:latin typeface="Arial"/>
              <a:ea typeface="Arial"/>
              <a:cs typeface="Arial"/>
              <a:sym typeface="Arial"/>
            </a:endParaRPr>
          </a:p>
        </p:txBody>
      </p:sp>
      <p:sp>
        <p:nvSpPr>
          <p:cNvPr id="29" name="Google Shape;29;p57"/>
          <p:cNvSpPr/>
          <p:nvPr/>
        </p:nvSpPr>
        <p:spPr>
          <a:xfrm>
            <a:off x="1826777"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a:solidFill>
                  <a:srgbClr val="A5A5A5"/>
                </a:solidFill>
                <a:latin typeface="Calibri"/>
                <a:ea typeface="Calibri"/>
                <a:cs typeface="Calibri"/>
                <a:sym typeface="Calibri"/>
              </a:rPr>
              <a:t>Causality Analysis</a:t>
            </a:r>
            <a:endParaRPr sz="1100" b="0" i="0" u="none" strike="noStrike" cap="none">
              <a:solidFill>
                <a:srgbClr val="A5A5A5"/>
              </a:solidFill>
              <a:latin typeface="Arial"/>
              <a:ea typeface="Arial"/>
              <a:cs typeface="Arial"/>
              <a:sym typeface="Arial"/>
            </a:endParaRPr>
          </a:p>
        </p:txBody>
      </p:sp>
      <p:sp>
        <p:nvSpPr>
          <p:cNvPr id="30" name="Google Shape;30;p57"/>
          <p:cNvSpPr/>
          <p:nvPr/>
        </p:nvSpPr>
        <p:spPr>
          <a:xfrm>
            <a:off x="7307109"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rgbClr val="A5A5A5"/>
                </a:solidFill>
                <a:latin typeface="Calibri"/>
                <a:ea typeface="Calibri"/>
                <a:cs typeface="Calibri"/>
                <a:sym typeface="Calibri"/>
              </a:rPr>
              <a:t>Conclusion</a:t>
            </a:r>
            <a:endParaRPr sz="1100" b="0" i="0" u="none" strike="noStrike" cap="none">
              <a:solidFill>
                <a:srgbClr val="000000"/>
              </a:solidFill>
              <a:latin typeface="Arial"/>
              <a:ea typeface="Arial"/>
              <a:cs typeface="Arial"/>
              <a:sym typeface="Arial"/>
            </a:endParaRPr>
          </a:p>
        </p:txBody>
      </p:sp>
      <p:cxnSp>
        <p:nvCxnSpPr>
          <p:cNvPr id="31" name="Google Shape;31;p57"/>
          <p:cNvCxnSpPr/>
          <p:nvPr/>
        </p:nvCxnSpPr>
        <p:spPr>
          <a:xfrm>
            <a:off x="-4125" y="4770255"/>
            <a:ext cx="1830900" cy="0"/>
          </a:xfrm>
          <a:prstGeom prst="straightConnector1">
            <a:avLst/>
          </a:prstGeom>
          <a:noFill/>
          <a:ln w="28575" cap="flat" cmpd="sng">
            <a:solidFill>
              <a:srgbClr val="FF0000"/>
            </a:solidFill>
            <a:prstDash val="solid"/>
            <a:miter lim="800000"/>
            <a:headEnd type="none" w="sm" len="sm"/>
            <a:tailEnd type="none" w="sm" len="sm"/>
          </a:ln>
        </p:spPr>
      </p:cxnSp>
      <p:sp>
        <p:nvSpPr>
          <p:cNvPr id="32" name="Google Shape;32;p57"/>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Font typeface="Arial"/>
              <a:buNone/>
              <a:defRPr sz="1800" b="1">
                <a:latin typeface="Calibri"/>
                <a:ea typeface="Calibri"/>
                <a:cs typeface="Calibri"/>
                <a:sym typeface="Calibri"/>
              </a:defRPr>
            </a:lvl1pPr>
            <a:lvl2pPr marL="914400" lvl="1" indent="-342900" algn="l">
              <a:lnSpc>
                <a:spcPct val="90000"/>
              </a:lnSpc>
              <a:spcBef>
                <a:spcPts val="400"/>
              </a:spcBef>
              <a:spcAft>
                <a:spcPts val="0"/>
              </a:spcAft>
              <a:buClr>
                <a:schemeClr val="dk1"/>
              </a:buClr>
              <a:buSzPts val="1800"/>
              <a:buChar char="•"/>
              <a:defRPr>
                <a:latin typeface="Times New Roman"/>
                <a:ea typeface="Times New Roman"/>
                <a:cs typeface="Times New Roman"/>
                <a:sym typeface="Times New Roman"/>
              </a:defRPr>
            </a:lvl2pPr>
            <a:lvl3pPr marL="1371600" lvl="2" indent="-323850" algn="l">
              <a:lnSpc>
                <a:spcPct val="90000"/>
              </a:lnSpc>
              <a:spcBef>
                <a:spcPts val="400"/>
              </a:spcBef>
              <a:spcAft>
                <a:spcPts val="0"/>
              </a:spcAft>
              <a:buClr>
                <a:schemeClr val="dk1"/>
              </a:buClr>
              <a:buSzPts val="1500"/>
              <a:buChar char="•"/>
              <a:defRPr>
                <a:latin typeface="Times New Roman"/>
                <a:ea typeface="Times New Roman"/>
                <a:cs typeface="Times New Roman"/>
                <a:sym typeface="Times New Roman"/>
              </a:defRPr>
            </a:lvl3pPr>
            <a:lvl4pPr marL="1828800" lvl="3"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4pPr>
            <a:lvl5pPr marL="2286000" lvl="4"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3" name="Google Shape;33;p57"/>
          <p:cNvCxnSpPr/>
          <p:nvPr/>
        </p:nvCxnSpPr>
        <p:spPr>
          <a:xfrm>
            <a:off x="-1" y="812021"/>
            <a:ext cx="9144000" cy="0"/>
          </a:xfrm>
          <a:prstGeom prst="straightConnector1">
            <a:avLst/>
          </a:prstGeom>
          <a:noFill/>
          <a:ln w="28575" cap="flat" cmpd="sng">
            <a:solidFill>
              <a:srgbClr val="3F3F3E"/>
            </a:solidFill>
            <a:prstDash val="solid"/>
            <a:miter lim="800000"/>
            <a:headEnd type="none" w="sm" len="sm"/>
            <a:tailEnd type="none" w="sm" len="sm"/>
          </a:ln>
        </p:spPr>
      </p:cxnSp>
      <p:sp>
        <p:nvSpPr>
          <p:cNvPr id="34" name="Google Shape;34;p57"/>
          <p:cNvSpPr/>
          <p:nvPr/>
        </p:nvSpPr>
        <p:spPr>
          <a:xfrm>
            <a:off x="5500559"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a:solidFill>
                  <a:srgbClr val="A5A5A5"/>
                </a:solidFill>
                <a:latin typeface="Calibri"/>
                <a:ea typeface="Calibri"/>
                <a:cs typeface="Calibri"/>
                <a:sym typeface="Calibri"/>
              </a:rPr>
              <a:t>Recommendations</a:t>
            </a:r>
            <a:endParaRPr sz="1100" b="0" i="0" u="none" strike="noStrike" cap="none">
              <a:solidFill>
                <a:srgbClr val="000000"/>
              </a:solidFill>
              <a:latin typeface="Arial"/>
              <a:ea typeface="Arial"/>
              <a:cs typeface="Arial"/>
              <a:sym typeface="Arial"/>
            </a:endParaRPr>
          </a:p>
        </p:txBody>
      </p:sp>
      <p:sp>
        <p:nvSpPr>
          <p:cNvPr id="35" name="Google Shape;35;p57"/>
          <p:cNvSpPr/>
          <p:nvPr/>
        </p:nvSpPr>
        <p:spPr>
          <a:xfrm>
            <a:off x="3663668"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a:solidFill>
                  <a:srgbClr val="A5A5A5"/>
                </a:solidFill>
                <a:latin typeface="Calibri"/>
                <a:ea typeface="Calibri"/>
                <a:cs typeface="Calibri"/>
                <a:sym typeface="Calibri"/>
              </a:rPr>
              <a:t>Predictive Models</a:t>
            </a:r>
            <a:endParaRPr sz="1100" b="0" i="0" u="none" strike="noStrike" cap="none">
              <a:solidFill>
                <a:srgbClr val="000000"/>
              </a:solidFill>
              <a:latin typeface="Arial"/>
              <a:ea typeface="Arial"/>
              <a:cs typeface="Arial"/>
              <a:sym typeface="Arial"/>
            </a:endParaRPr>
          </a:p>
        </p:txBody>
      </p:sp>
      <p:pic>
        <p:nvPicPr>
          <p:cNvPr id="36" name="Google Shape;36;p57"/>
          <p:cNvPicPr preferRelativeResize="0"/>
          <p:nvPr/>
        </p:nvPicPr>
        <p:blipFill>
          <a:blip r:embed="rId2">
            <a:alphaModFix/>
          </a:blip>
          <a:stretch>
            <a:fillRect/>
          </a:stretch>
        </p:blipFill>
        <p:spPr>
          <a:xfrm>
            <a:off x="8027075" y="63974"/>
            <a:ext cx="1053426" cy="689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37"/>
        <p:cNvGrpSpPr/>
        <p:nvPr/>
      </p:nvGrpSpPr>
      <p:grpSpPr>
        <a:xfrm>
          <a:off x="0" y="0"/>
          <a:ext cx="0" cy="0"/>
          <a:chOff x="0" y="0"/>
          <a:chExt cx="0" cy="0"/>
        </a:xfrm>
      </p:grpSpPr>
      <p:sp>
        <p:nvSpPr>
          <p:cNvPr id="38" name="Google Shape;38;p58"/>
          <p:cNvSpPr/>
          <p:nvPr/>
        </p:nvSpPr>
        <p:spPr>
          <a:xfrm>
            <a:off x="0"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a:solidFill>
                  <a:srgbClr val="A5A5A5"/>
                </a:solidFill>
                <a:latin typeface="Calibri"/>
                <a:ea typeface="Calibri"/>
                <a:cs typeface="Calibri"/>
                <a:sym typeface="Calibri"/>
              </a:rPr>
              <a:t>Introduction &amp; Data Exploration</a:t>
            </a:r>
            <a:endParaRPr sz="1100" b="0" i="0" u="none" strike="noStrike" cap="none">
              <a:solidFill>
                <a:srgbClr val="000000"/>
              </a:solidFill>
              <a:latin typeface="Arial"/>
              <a:ea typeface="Arial"/>
              <a:cs typeface="Arial"/>
              <a:sym typeface="Arial"/>
            </a:endParaRPr>
          </a:p>
        </p:txBody>
      </p:sp>
      <p:sp>
        <p:nvSpPr>
          <p:cNvPr id="39" name="Google Shape;39;p58"/>
          <p:cNvSpPr/>
          <p:nvPr/>
        </p:nvSpPr>
        <p:spPr>
          <a:xfrm>
            <a:off x="1826777"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a:solidFill>
                  <a:schemeClr val="dk1"/>
                </a:solidFill>
                <a:latin typeface="Calibri"/>
                <a:ea typeface="Calibri"/>
                <a:cs typeface="Calibri"/>
                <a:sym typeface="Calibri"/>
              </a:rPr>
              <a:t>Causality Analysis</a:t>
            </a:r>
            <a:endParaRPr sz="1100" b="1" i="0" u="none" strike="noStrike" cap="none">
              <a:solidFill>
                <a:schemeClr val="dk1"/>
              </a:solidFill>
              <a:latin typeface="Arial"/>
              <a:ea typeface="Arial"/>
              <a:cs typeface="Arial"/>
              <a:sym typeface="Arial"/>
            </a:endParaRPr>
          </a:p>
        </p:txBody>
      </p:sp>
      <p:sp>
        <p:nvSpPr>
          <p:cNvPr id="40" name="Google Shape;40;p58"/>
          <p:cNvSpPr/>
          <p:nvPr/>
        </p:nvSpPr>
        <p:spPr>
          <a:xfrm>
            <a:off x="5500559"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Recommendations</a:t>
            </a:r>
            <a:endParaRPr sz="1100" b="0" i="0" u="none" strike="noStrike" cap="none">
              <a:solidFill>
                <a:srgbClr val="000000"/>
              </a:solidFill>
              <a:latin typeface="Arial"/>
              <a:ea typeface="Arial"/>
              <a:cs typeface="Arial"/>
              <a:sym typeface="Arial"/>
            </a:endParaRPr>
          </a:p>
        </p:txBody>
      </p:sp>
      <p:sp>
        <p:nvSpPr>
          <p:cNvPr id="41" name="Google Shape;41;p58"/>
          <p:cNvSpPr/>
          <p:nvPr/>
        </p:nvSpPr>
        <p:spPr>
          <a:xfrm>
            <a:off x="7307109"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rgbClr val="A5A5A5"/>
                </a:solidFill>
                <a:latin typeface="Calibri"/>
                <a:ea typeface="Calibri"/>
                <a:cs typeface="Calibri"/>
                <a:sym typeface="Calibri"/>
              </a:rPr>
              <a:t>Conclusion</a:t>
            </a:r>
            <a:endParaRPr sz="1100" b="0" i="0" u="none" strike="noStrike" cap="none">
              <a:solidFill>
                <a:srgbClr val="000000"/>
              </a:solidFill>
              <a:latin typeface="Arial"/>
              <a:ea typeface="Arial"/>
              <a:cs typeface="Arial"/>
              <a:sym typeface="Arial"/>
            </a:endParaRPr>
          </a:p>
        </p:txBody>
      </p:sp>
      <p:sp>
        <p:nvSpPr>
          <p:cNvPr id="42" name="Google Shape;42;p58"/>
          <p:cNvSpPr/>
          <p:nvPr/>
        </p:nvSpPr>
        <p:spPr>
          <a:xfrm>
            <a:off x="3663668"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Predictive Models</a:t>
            </a:r>
            <a:endParaRPr sz="1100" b="1" i="0" u="none" strike="noStrike" cap="none">
              <a:solidFill>
                <a:schemeClr val="accent3"/>
              </a:solidFill>
              <a:latin typeface="Arial"/>
              <a:ea typeface="Arial"/>
              <a:cs typeface="Arial"/>
              <a:sym typeface="Arial"/>
            </a:endParaRPr>
          </a:p>
        </p:txBody>
      </p:sp>
      <p:cxnSp>
        <p:nvCxnSpPr>
          <p:cNvPr id="43" name="Google Shape;43;p58"/>
          <p:cNvCxnSpPr/>
          <p:nvPr/>
        </p:nvCxnSpPr>
        <p:spPr>
          <a:xfrm>
            <a:off x="1829782" y="4770255"/>
            <a:ext cx="1830900" cy="0"/>
          </a:xfrm>
          <a:prstGeom prst="straightConnector1">
            <a:avLst/>
          </a:prstGeom>
          <a:noFill/>
          <a:ln w="28575" cap="flat" cmpd="sng">
            <a:solidFill>
              <a:srgbClr val="FF0000"/>
            </a:solidFill>
            <a:prstDash val="solid"/>
            <a:miter lim="800000"/>
            <a:headEnd type="none" w="sm" len="sm"/>
            <a:tailEnd type="none" w="sm" len="sm"/>
          </a:ln>
        </p:spPr>
      </p:cxnSp>
      <p:sp>
        <p:nvSpPr>
          <p:cNvPr id="44" name="Google Shape;44;p58"/>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Font typeface="Arial"/>
              <a:buNone/>
              <a:defRPr sz="1800" b="1">
                <a:latin typeface="Calibri"/>
                <a:ea typeface="Calibri"/>
                <a:cs typeface="Calibri"/>
                <a:sym typeface="Calibri"/>
              </a:defRPr>
            </a:lvl1pPr>
            <a:lvl2pPr marL="914400" lvl="1" indent="-342900" algn="l">
              <a:lnSpc>
                <a:spcPct val="90000"/>
              </a:lnSpc>
              <a:spcBef>
                <a:spcPts val="400"/>
              </a:spcBef>
              <a:spcAft>
                <a:spcPts val="0"/>
              </a:spcAft>
              <a:buClr>
                <a:schemeClr val="dk1"/>
              </a:buClr>
              <a:buSzPts val="1800"/>
              <a:buChar char="•"/>
              <a:defRPr>
                <a:latin typeface="Times New Roman"/>
                <a:ea typeface="Times New Roman"/>
                <a:cs typeface="Times New Roman"/>
                <a:sym typeface="Times New Roman"/>
              </a:defRPr>
            </a:lvl2pPr>
            <a:lvl3pPr marL="1371600" lvl="2" indent="-323850" algn="l">
              <a:lnSpc>
                <a:spcPct val="90000"/>
              </a:lnSpc>
              <a:spcBef>
                <a:spcPts val="400"/>
              </a:spcBef>
              <a:spcAft>
                <a:spcPts val="0"/>
              </a:spcAft>
              <a:buClr>
                <a:schemeClr val="dk1"/>
              </a:buClr>
              <a:buSzPts val="1500"/>
              <a:buChar char="•"/>
              <a:defRPr>
                <a:latin typeface="Times New Roman"/>
                <a:ea typeface="Times New Roman"/>
                <a:cs typeface="Times New Roman"/>
                <a:sym typeface="Times New Roman"/>
              </a:defRPr>
            </a:lvl3pPr>
            <a:lvl4pPr marL="1828800" lvl="3"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4pPr>
            <a:lvl5pPr marL="2286000" lvl="4"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45" name="Google Shape;45;p58"/>
          <p:cNvCxnSpPr/>
          <p:nvPr/>
        </p:nvCxnSpPr>
        <p:spPr>
          <a:xfrm>
            <a:off x="-1" y="812021"/>
            <a:ext cx="9144000" cy="0"/>
          </a:xfrm>
          <a:prstGeom prst="straightConnector1">
            <a:avLst/>
          </a:prstGeom>
          <a:noFill/>
          <a:ln w="28575" cap="flat" cmpd="sng">
            <a:solidFill>
              <a:srgbClr val="3F3F3E"/>
            </a:solidFill>
            <a:prstDash val="solid"/>
            <a:miter lim="800000"/>
            <a:headEnd type="none" w="sm" len="sm"/>
            <a:tailEnd type="none" w="sm" len="sm"/>
          </a:ln>
        </p:spPr>
      </p:cxnSp>
      <p:sp>
        <p:nvSpPr>
          <p:cNvPr id="46" name="Google Shape;46;p58"/>
          <p:cNvSpPr txBox="1"/>
          <p:nvPr/>
        </p:nvSpPr>
        <p:spPr>
          <a:xfrm>
            <a:off x="8173001" y="558105"/>
            <a:ext cx="6159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47" name="Google Shape;47;p58"/>
          <p:cNvPicPr preferRelativeResize="0"/>
          <p:nvPr/>
        </p:nvPicPr>
        <p:blipFill>
          <a:blip r:embed="rId2">
            <a:alphaModFix/>
          </a:blip>
          <a:stretch>
            <a:fillRect/>
          </a:stretch>
        </p:blipFill>
        <p:spPr>
          <a:xfrm>
            <a:off x="8027075" y="63974"/>
            <a:ext cx="1053426" cy="689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48"/>
        <p:cNvGrpSpPr/>
        <p:nvPr/>
      </p:nvGrpSpPr>
      <p:grpSpPr>
        <a:xfrm>
          <a:off x="0" y="0"/>
          <a:ext cx="0" cy="0"/>
          <a:chOff x="0" y="0"/>
          <a:chExt cx="0" cy="0"/>
        </a:xfrm>
      </p:grpSpPr>
      <p:sp>
        <p:nvSpPr>
          <p:cNvPr id="49" name="Google Shape;49;p59"/>
          <p:cNvSpPr/>
          <p:nvPr/>
        </p:nvSpPr>
        <p:spPr>
          <a:xfrm>
            <a:off x="0"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Introduction &amp; Data Exploration</a:t>
            </a:r>
            <a:endParaRPr sz="1100" b="0" i="0" u="none" strike="noStrike" cap="none">
              <a:solidFill>
                <a:schemeClr val="accent3"/>
              </a:solidFill>
              <a:latin typeface="Arial"/>
              <a:ea typeface="Arial"/>
              <a:cs typeface="Arial"/>
              <a:sym typeface="Arial"/>
            </a:endParaRPr>
          </a:p>
        </p:txBody>
      </p:sp>
      <p:sp>
        <p:nvSpPr>
          <p:cNvPr id="50" name="Google Shape;50;p59"/>
          <p:cNvSpPr/>
          <p:nvPr/>
        </p:nvSpPr>
        <p:spPr>
          <a:xfrm>
            <a:off x="1826777"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a:solidFill>
                  <a:schemeClr val="dk1"/>
                </a:solidFill>
                <a:latin typeface="Calibri"/>
                <a:ea typeface="Calibri"/>
                <a:cs typeface="Calibri"/>
                <a:sym typeface="Calibri"/>
              </a:rPr>
              <a:t>Causality Analysis</a:t>
            </a:r>
            <a:endParaRPr sz="1100" b="1" i="0" u="none" strike="noStrike" cap="none">
              <a:solidFill>
                <a:schemeClr val="dk1"/>
              </a:solidFill>
              <a:latin typeface="Arial"/>
              <a:ea typeface="Arial"/>
              <a:cs typeface="Arial"/>
              <a:sym typeface="Arial"/>
            </a:endParaRPr>
          </a:p>
        </p:txBody>
      </p:sp>
      <p:sp>
        <p:nvSpPr>
          <p:cNvPr id="51" name="Google Shape;51;p59"/>
          <p:cNvSpPr/>
          <p:nvPr/>
        </p:nvSpPr>
        <p:spPr>
          <a:xfrm>
            <a:off x="7307109"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rgbClr val="A5A5A5"/>
                </a:solidFill>
                <a:latin typeface="Calibri"/>
                <a:ea typeface="Calibri"/>
                <a:cs typeface="Calibri"/>
                <a:sym typeface="Calibri"/>
              </a:rPr>
              <a:t>Conclusion</a:t>
            </a:r>
            <a:endParaRPr sz="1100" b="0" i="0" u="none" strike="noStrike" cap="none">
              <a:solidFill>
                <a:srgbClr val="000000"/>
              </a:solidFill>
              <a:latin typeface="Arial"/>
              <a:ea typeface="Arial"/>
              <a:cs typeface="Arial"/>
              <a:sym typeface="Arial"/>
            </a:endParaRPr>
          </a:p>
        </p:txBody>
      </p:sp>
      <p:cxnSp>
        <p:nvCxnSpPr>
          <p:cNvPr id="52" name="Google Shape;52;p59"/>
          <p:cNvCxnSpPr/>
          <p:nvPr/>
        </p:nvCxnSpPr>
        <p:spPr>
          <a:xfrm>
            <a:off x="1829775" y="4770255"/>
            <a:ext cx="1830900" cy="0"/>
          </a:xfrm>
          <a:prstGeom prst="straightConnector1">
            <a:avLst/>
          </a:prstGeom>
          <a:noFill/>
          <a:ln w="28575" cap="flat" cmpd="sng">
            <a:solidFill>
              <a:srgbClr val="FF0000"/>
            </a:solidFill>
            <a:prstDash val="solid"/>
            <a:miter lim="800000"/>
            <a:headEnd type="none" w="sm" len="sm"/>
            <a:tailEnd type="none" w="sm" len="sm"/>
          </a:ln>
        </p:spPr>
      </p:cxnSp>
      <p:sp>
        <p:nvSpPr>
          <p:cNvPr id="53" name="Google Shape;53;p59"/>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Font typeface="Arial"/>
              <a:buNone/>
              <a:defRPr sz="1800" b="1">
                <a:latin typeface="Calibri"/>
                <a:ea typeface="Calibri"/>
                <a:cs typeface="Calibri"/>
                <a:sym typeface="Calibri"/>
              </a:defRPr>
            </a:lvl1pPr>
            <a:lvl2pPr marL="914400" lvl="1" indent="-342900" algn="l">
              <a:lnSpc>
                <a:spcPct val="90000"/>
              </a:lnSpc>
              <a:spcBef>
                <a:spcPts val="400"/>
              </a:spcBef>
              <a:spcAft>
                <a:spcPts val="0"/>
              </a:spcAft>
              <a:buClr>
                <a:schemeClr val="dk1"/>
              </a:buClr>
              <a:buSzPts val="1800"/>
              <a:buChar char="•"/>
              <a:defRPr>
                <a:latin typeface="Times New Roman"/>
                <a:ea typeface="Times New Roman"/>
                <a:cs typeface="Times New Roman"/>
                <a:sym typeface="Times New Roman"/>
              </a:defRPr>
            </a:lvl2pPr>
            <a:lvl3pPr marL="1371600" lvl="2" indent="-323850" algn="l">
              <a:lnSpc>
                <a:spcPct val="90000"/>
              </a:lnSpc>
              <a:spcBef>
                <a:spcPts val="400"/>
              </a:spcBef>
              <a:spcAft>
                <a:spcPts val="0"/>
              </a:spcAft>
              <a:buClr>
                <a:schemeClr val="dk1"/>
              </a:buClr>
              <a:buSzPts val="1500"/>
              <a:buChar char="•"/>
              <a:defRPr>
                <a:latin typeface="Times New Roman"/>
                <a:ea typeface="Times New Roman"/>
                <a:cs typeface="Times New Roman"/>
                <a:sym typeface="Times New Roman"/>
              </a:defRPr>
            </a:lvl3pPr>
            <a:lvl4pPr marL="1828800" lvl="3"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4pPr>
            <a:lvl5pPr marL="2286000" lvl="4"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54" name="Google Shape;54;p59"/>
          <p:cNvCxnSpPr/>
          <p:nvPr/>
        </p:nvCxnSpPr>
        <p:spPr>
          <a:xfrm>
            <a:off x="-1" y="812021"/>
            <a:ext cx="9144000" cy="0"/>
          </a:xfrm>
          <a:prstGeom prst="straightConnector1">
            <a:avLst/>
          </a:prstGeom>
          <a:noFill/>
          <a:ln w="28575" cap="flat" cmpd="sng">
            <a:solidFill>
              <a:srgbClr val="3F3F3E"/>
            </a:solidFill>
            <a:prstDash val="solid"/>
            <a:miter lim="800000"/>
            <a:headEnd type="none" w="sm" len="sm"/>
            <a:tailEnd type="none" w="sm" len="sm"/>
          </a:ln>
        </p:spPr>
      </p:cxnSp>
      <p:sp>
        <p:nvSpPr>
          <p:cNvPr id="55" name="Google Shape;55;p59"/>
          <p:cNvSpPr/>
          <p:nvPr/>
        </p:nvSpPr>
        <p:spPr>
          <a:xfrm>
            <a:off x="5500559"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Recommendations</a:t>
            </a:r>
            <a:endParaRPr sz="1100" b="0" i="0" u="none" strike="noStrike" cap="none">
              <a:solidFill>
                <a:srgbClr val="000000"/>
              </a:solidFill>
              <a:latin typeface="Arial"/>
              <a:ea typeface="Arial"/>
              <a:cs typeface="Arial"/>
              <a:sym typeface="Arial"/>
            </a:endParaRPr>
          </a:p>
        </p:txBody>
      </p:sp>
      <p:sp>
        <p:nvSpPr>
          <p:cNvPr id="56" name="Google Shape;56;p59"/>
          <p:cNvSpPr/>
          <p:nvPr/>
        </p:nvSpPr>
        <p:spPr>
          <a:xfrm>
            <a:off x="3663668"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Predictive Models</a:t>
            </a:r>
            <a:endParaRPr sz="1100" b="0" i="0" u="none" strike="noStrike" cap="none">
              <a:solidFill>
                <a:srgbClr val="000000"/>
              </a:solidFill>
              <a:latin typeface="Arial"/>
              <a:ea typeface="Arial"/>
              <a:cs typeface="Arial"/>
              <a:sym typeface="Arial"/>
            </a:endParaRPr>
          </a:p>
        </p:txBody>
      </p:sp>
      <p:pic>
        <p:nvPicPr>
          <p:cNvPr id="57" name="Google Shape;57;p59"/>
          <p:cNvPicPr preferRelativeResize="0"/>
          <p:nvPr/>
        </p:nvPicPr>
        <p:blipFill>
          <a:blip r:embed="rId2">
            <a:alphaModFix/>
          </a:blip>
          <a:stretch>
            <a:fillRect/>
          </a:stretch>
        </p:blipFill>
        <p:spPr>
          <a:xfrm>
            <a:off x="8027075" y="63974"/>
            <a:ext cx="1053426" cy="6891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8"/>
        <p:cNvGrpSpPr/>
        <p:nvPr/>
      </p:nvGrpSpPr>
      <p:grpSpPr>
        <a:xfrm>
          <a:off x="0" y="0"/>
          <a:ext cx="0" cy="0"/>
          <a:chOff x="0" y="0"/>
          <a:chExt cx="0" cy="0"/>
        </a:xfrm>
      </p:grpSpPr>
      <p:sp>
        <p:nvSpPr>
          <p:cNvPr id="59" name="Google Shape;59;p60"/>
          <p:cNvSpPr/>
          <p:nvPr/>
        </p:nvSpPr>
        <p:spPr>
          <a:xfrm>
            <a:off x="0"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Introduction &amp; Data Exploration</a:t>
            </a:r>
            <a:endParaRPr sz="1100" b="0" i="0" u="none" strike="noStrike" cap="none">
              <a:solidFill>
                <a:srgbClr val="000000"/>
              </a:solidFill>
              <a:latin typeface="Arial"/>
              <a:ea typeface="Arial"/>
              <a:cs typeface="Arial"/>
              <a:sym typeface="Arial"/>
            </a:endParaRPr>
          </a:p>
        </p:txBody>
      </p:sp>
      <p:sp>
        <p:nvSpPr>
          <p:cNvPr id="60" name="Google Shape;60;p60"/>
          <p:cNvSpPr/>
          <p:nvPr/>
        </p:nvSpPr>
        <p:spPr>
          <a:xfrm>
            <a:off x="1826777"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Causality Analysis</a:t>
            </a:r>
            <a:endParaRPr sz="1200">
              <a:solidFill>
                <a:srgbClr val="A5A5A5"/>
              </a:solidFill>
              <a:latin typeface="Calibri"/>
              <a:ea typeface="Calibri"/>
              <a:cs typeface="Calibri"/>
              <a:sym typeface="Calibri"/>
            </a:endParaRPr>
          </a:p>
        </p:txBody>
      </p:sp>
      <p:sp>
        <p:nvSpPr>
          <p:cNvPr id="61" name="Google Shape;61;p60"/>
          <p:cNvSpPr/>
          <p:nvPr/>
        </p:nvSpPr>
        <p:spPr>
          <a:xfrm>
            <a:off x="7307109"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rgbClr val="A5A5A5"/>
                </a:solidFill>
                <a:latin typeface="Calibri"/>
                <a:ea typeface="Calibri"/>
                <a:cs typeface="Calibri"/>
                <a:sym typeface="Calibri"/>
              </a:rPr>
              <a:t>Conclusion</a:t>
            </a:r>
            <a:endParaRPr sz="1100" b="0" i="0" u="none" strike="noStrike" cap="none">
              <a:solidFill>
                <a:srgbClr val="000000"/>
              </a:solidFill>
              <a:latin typeface="Arial"/>
              <a:ea typeface="Arial"/>
              <a:cs typeface="Arial"/>
              <a:sym typeface="Arial"/>
            </a:endParaRPr>
          </a:p>
        </p:txBody>
      </p:sp>
      <p:cxnSp>
        <p:nvCxnSpPr>
          <p:cNvPr id="62" name="Google Shape;62;p60"/>
          <p:cNvCxnSpPr/>
          <p:nvPr/>
        </p:nvCxnSpPr>
        <p:spPr>
          <a:xfrm>
            <a:off x="3666666" y="4770255"/>
            <a:ext cx="1830900" cy="0"/>
          </a:xfrm>
          <a:prstGeom prst="straightConnector1">
            <a:avLst/>
          </a:prstGeom>
          <a:noFill/>
          <a:ln w="28575" cap="flat" cmpd="sng">
            <a:solidFill>
              <a:srgbClr val="FF0000"/>
            </a:solidFill>
            <a:prstDash val="solid"/>
            <a:miter lim="800000"/>
            <a:headEnd type="none" w="sm" len="sm"/>
            <a:tailEnd type="none" w="sm" len="sm"/>
          </a:ln>
        </p:spPr>
      </p:cxnSp>
      <p:sp>
        <p:nvSpPr>
          <p:cNvPr id="63" name="Google Shape;63;p60"/>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Font typeface="Arial"/>
              <a:buNone/>
              <a:defRPr sz="1800" b="1">
                <a:latin typeface="Calibri"/>
                <a:ea typeface="Calibri"/>
                <a:cs typeface="Calibri"/>
                <a:sym typeface="Calibri"/>
              </a:defRPr>
            </a:lvl1pPr>
            <a:lvl2pPr marL="914400" lvl="1" indent="-342900" algn="l">
              <a:lnSpc>
                <a:spcPct val="90000"/>
              </a:lnSpc>
              <a:spcBef>
                <a:spcPts val="400"/>
              </a:spcBef>
              <a:spcAft>
                <a:spcPts val="0"/>
              </a:spcAft>
              <a:buClr>
                <a:schemeClr val="dk1"/>
              </a:buClr>
              <a:buSzPts val="1800"/>
              <a:buChar char="•"/>
              <a:defRPr>
                <a:latin typeface="Times New Roman"/>
                <a:ea typeface="Times New Roman"/>
                <a:cs typeface="Times New Roman"/>
                <a:sym typeface="Times New Roman"/>
              </a:defRPr>
            </a:lvl2pPr>
            <a:lvl3pPr marL="1371600" lvl="2" indent="-323850" algn="l">
              <a:lnSpc>
                <a:spcPct val="90000"/>
              </a:lnSpc>
              <a:spcBef>
                <a:spcPts val="400"/>
              </a:spcBef>
              <a:spcAft>
                <a:spcPts val="0"/>
              </a:spcAft>
              <a:buClr>
                <a:schemeClr val="dk1"/>
              </a:buClr>
              <a:buSzPts val="1500"/>
              <a:buChar char="•"/>
              <a:defRPr>
                <a:latin typeface="Times New Roman"/>
                <a:ea typeface="Times New Roman"/>
                <a:cs typeface="Times New Roman"/>
                <a:sym typeface="Times New Roman"/>
              </a:defRPr>
            </a:lvl3pPr>
            <a:lvl4pPr marL="1828800" lvl="3"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4pPr>
            <a:lvl5pPr marL="2286000" lvl="4"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64" name="Google Shape;64;p60"/>
          <p:cNvCxnSpPr/>
          <p:nvPr/>
        </p:nvCxnSpPr>
        <p:spPr>
          <a:xfrm>
            <a:off x="-1" y="812021"/>
            <a:ext cx="9144000" cy="0"/>
          </a:xfrm>
          <a:prstGeom prst="straightConnector1">
            <a:avLst/>
          </a:prstGeom>
          <a:noFill/>
          <a:ln w="28575" cap="flat" cmpd="sng">
            <a:solidFill>
              <a:srgbClr val="3F3F3E"/>
            </a:solidFill>
            <a:prstDash val="solid"/>
            <a:miter lim="800000"/>
            <a:headEnd type="none" w="sm" len="sm"/>
            <a:tailEnd type="none" w="sm" len="sm"/>
          </a:ln>
        </p:spPr>
      </p:cxnSp>
      <p:sp>
        <p:nvSpPr>
          <p:cNvPr id="65" name="Google Shape;65;p60"/>
          <p:cNvSpPr txBox="1"/>
          <p:nvPr/>
        </p:nvSpPr>
        <p:spPr>
          <a:xfrm>
            <a:off x="8155570" y="550808"/>
            <a:ext cx="7263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6" name="Google Shape;66;p60"/>
          <p:cNvSpPr/>
          <p:nvPr/>
        </p:nvSpPr>
        <p:spPr>
          <a:xfrm>
            <a:off x="5500559"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Recommendations</a:t>
            </a:r>
            <a:endParaRPr sz="1100" b="0" i="0" u="none" strike="noStrike" cap="none">
              <a:solidFill>
                <a:srgbClr val="000000"/>
              </a:solidFill>
              <a:latin typeface="Arial"/>
              <a:ea typeface="Arial"/>
              <a:cs typeface="Arial"/>
              <a:sym typeface="Arial"/>
            </a:endParaRPr>
          </a:p>
        </p:txBody>
      </p:sp>
      <p:sp>
        <p:nvSpPr>
          <p:cNvPr id="67" name="Google Shape;67;p60"/>
          <p:cNvSpPr/>
          <p:nvPr/>
        </p:nvSpPr>
        <p:spPr>
          <a:xfrm>
            <a:off x="3663668"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a:solidFill>
                  <a:schemeClr val="dk1"/>
                </a:solidFill>
                <a:latin typeface="Calibri"/>
                <a:ea typeface="Calibri"/>
                <a:cs typeface="Calibri"/>
                <a:sym typeface="Calibri"/>
              </a:rPr>
              <a:t>Predictive Models</a:t>
            </a:r>
            <a:endParaRPr sz="1100" b="1" i="0" u="none" strike="noStrike" cap="none">
              <a:solidFill>
                <a:schemeClr val="dk1"/>
              </a:solidFill>
              <a:latin typeface="Arial"/>
              <a:ea typeface="Arial"/>
              <a:cs typeface="Arial"/>
              <a:sym typeface="Arial"/>
            </a:endParaRPr>
          </a:p>
        </p:txBody>
      </p:sp>
      <p:pic>
        <p:nvPicPr>
          <p:cNvPr id="68" name="Google Shape;68;p60"/>
          <p:cNvPicPr preferRelativeResize="0"/>
          <p:nvPr/>
        </p:nvPicPr>
        <p:blipFill>
          <a:blip r:embed="rId2">
            <a:alphaModFix/>
          </a:blip>
          <a:stretch>
            <a:fillRect/>
          </a:stretch>
        </p:blipFill>
        <p:spPr>
          <a:xfrm>
            <a:off x="8027075" y="63974"/>
            <a:ext cx="1053426" cy="6891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69"/>
        <p:cNvGrpSpPr/>
        <p:nvPr/>
      </p:nvGrpSpPr>
      <p:grpSpPr>
        <a:xfrm>
          <a:off x="0" y="0"/>
          <a:ext cx="0" cy="0"/>
          <a:chOff x="0" y="0"/>
          <a:chExt cx="0" cy="0"/>
        </a:xfrm>
      </p:grpSpPr>
      <p:sp>
        <p:nvSpPr>
          <p:cNvPr id="70" name="Google Shape;70;p61"/>
          <p:cNvSpPr/>
          <p:nvPr/>
        </p:nvSpPr>
        <p:spPr>
          <a:xfrm>
            <a:off x="0"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Introduction &amp; Data Exploration</a:t>
            </a:r>
            <a:endParaRPr sz="1100" b="0" i="0" u="none" strike="noStrike" cap="none">
              <a:solidFill>
                <a:srgbClr val="000000"/>
              </a:solidFill>
              <a:latin typeface="Arial"/>
              <a:ea typeface="Arial"/>
              <a:cs typeface="Arial"/>
              <a:sym typeface="Arial"/>
            </a:endParaRPr>
          </a:p>
        </p:txBody>
      </p:sp>
      <p:sp>
        <p:nvSpPr>
          <p:cNvPr id="71" name="Google Shape;71;p61"/>
          <p:cNvSpPr/>
          <p:nvPr/>
        </p:nvSpPr>
        <p:spPr>
          <a:xfrm>
            <a:off x="1826777"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Causality Analysis</a:t>
            </a:r>
            <a:endParaRPr sz="1100" b="0" i="0" u="none" strike="noStrike" cap="none">
              <a:solidFill>
                <a:srgbClr val="000000"/>
              </a:solidFill>
              <a:latin typeface="Arial"/>
              <a:ea typeface="Arial"/>
              <a:cs typeface="Arial"/>
              <a:sym typeface="Arial"/>
            </a:endParaRPr>
          </a:p>
        </p:txBody>
      </p:sp>
      <p:sp>
        <p:nvSpPr>
          <p:cNvPr id="72" name="Google Shape;72;p61"/>
          <p:cNvSpPr/>
          <p:nvPr/>
        </p:nvSpPr>
        <p:spPr>
          <a:xfrm>
            <a:off x="7307109"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rgbClr val="A5A5A5"/>
                </a:solidFill>
                <a:latin typeface="Calibri"/>
                <a:ea typeface="Calibri"/>
                <a:cs typeface="Calibri"/>
                <a:sym typeface="Calibri"/>
              </a:rPr>
              <a:t>Conclusion</a:t>
            </a:r>
            <a:endParaRPr sz="1100" b="0" i="0" u="none" strike="noStrike" cap="none">
              <a:solidFill>
                <a:srgbClr val="000000"/>
              </a:solidFill>
              <a:latin typeface="Arial"/>
              <a:ea typeface="Arial"/>
              <a:cs typeface="Arial"/>
              <a:sym typeface="Arial"/>
            </a:endParaRPr>
          </a:p>
        </p:txBody>
      </p:sp>
      <p:sp>
        <p:nvSpPr>
          <p:cNvPr id="73" name="Google Shape;73;p61"/>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Font typeface="Arial"/>
              <a:buNone/>
              <a:defRPr sz="1800" b="1">
                <a:latin typeface="Calibri"/>
                <a:ea typeface="Calibri"/>
                <a:cs typeface="Calibri"/>
                <a:sym typeface="Calibri"/>
              </a:defRPr>
            </a:lvl1pPr>
            <a:lvl2pPr marL="914400" lvl="1" indent="-342900" algn="l">
              <a:lnSpc>
                <a:spcPct val="90000"/>
              </a:lnSpc>
              <a:spcBef>
                <a:spcPts val="400"/>
              </a:spcBef>
              <a:spcAft>
                <a:spcPts val="0"/>
              </a:spcAft>
              <a:buClr>
                <a:schemeClr val="dk1"/>
              </a:buClr>
              <a:buSzPts val="1800"/>
              <a:buChar char="•"/>
              <a:defRPr>
                <a:latin typeface="Times New Roman"/>
                <a:ea typeface="Times New Roman"/>
                <a:cs typeface="Times New Roman"/>
                <a:sym typeface="Times New Roman"/>
              </a:defRPr>
            </a:lvl2pPr>
            <a:lvl3pPr marL="1371600" lvl="2" indent="-323850" algn="l">
              <a:lnSpc>
                <a:spcPct val="90000"/>
              </a:lnSpc>
              <a:spcBef>
                <a:spcPts val="400"/>
              </a:spcBef>
              <a:spcAft>
                <a:spcPts val="0"/>
              </a:spcAft>
              <a:buClr>
                <a:schemeClr val="dk1"/>
              </a:buClr>
              <a:buSzPts val="1500"/>
              <a:buChar char="•"/>
              <a:defRPr>
                <a:latin typeface="Times New Roman"/>
                <a:ea typeface="Times New Roman"/>
                <a:cs typeface="Times New Roman"/>
                <a:sym typeface="Times New Roman"/>
              </a:defRPr>
            </a:lvl3pPr>
            <a:lvl4pPr marL="1828800" lvl="3"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4pPr>
            <a:lvl5pPr marL="2286000" lvl="4"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74" name="Google Shape;74;p61"/>
          <p:cNvCxnSpPr/>
          <p:nvPr/>
        </p:nvCxnSpPr>
        <p:spPr>
          <a:xfrm>
            <a:off x="-1" y="812021"/>
            <a:ext cx="9144000" cy="0"/>
          </a:xfrm>
          <a:prstGeom prst="straightConnector1">
            <a:avLst/>
          </a:prstGeom>
          <a:noFill/>
          <a:ln w="28575" cap="flat" cmpd="sng">
            <a:solidFill>
              <a:srgbClr val="3F3F3E"/>
            </a:solidFill>
            <a:prstDash val="solid"/>
            <a:miter lim="800000"/>
            <a:headEnd type="none" w="sm" len="sm"/>
            <a:tailEnd type="none" w="sm" len="sm"/>
          </a:ln>
        </p:spPr>
      </p:cxnSp>
      <p:sp>
        <p:nvSpPr>
          <p:cNvPr id="75" name="Google Shape;75;p61"/>
          <p:cNvSpPr txBox="1"/>
          <p:nvPr/>
        </p:nvSpPr>
        <p:spPr>
          <a:xfrm>
            <a:off x="8155570" y="550808"/>
            <a:ext cx="6711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6" name="Google Shape;76;p61"/>
          <p:cNvSpPr/>
          <p:nvPr/>
        </p:nvSpPr>
        <p:spPr>
          <a:xfrm>
            <a:off x="5500559"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a:solidFill>
                  <a:schemeClr val="dk1"/>
                </a:solidFill>
                <a:latin typeface="Calibri"/>
                <a:ea typeface="Calibri"/>
                <a:cs typeface="Calibri"/>
                <a:sym typeface="Calibri"/>
              </a:rPr>
              <a:t>Recommendations</a:t>
            </a:r>
            <a:endParaRPr sz="1100" b="0" i="0" u="none" strike="noStrike" cap="none">
              <a:solidFill>
                <a:srgbClr val="000000"/>
              </a:solidFill>
              <a:latin typeface="Arial"/>
              <a:ea typeface="Arial"/>
              <a:cs typeface="Arial"/>
              <a:sym typeface="Arial"/>
            </a:endParaRPr>
          </a:p>
        </p:txBody>
      </p:sp>
      <p:sp>
        <p:nvSpPr>
          <p:cNvPr id="77" name="Google Shape;77;p61"/>
          <p:cNvSpPr/>
          <p:nvPr/>
        </p:nvSpPr>
        <p:spPr>
          <a:xfrm>
            <a:off x="3663668"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Predictive Models</a:t>
            </a:r>
            <a:endParaRPr sz="1100" b="0" i="0" u="none" strike="noStrike" cap="none">
              <a:solidFill>
                <a:srgbClr val="000000"/>
              </a:solidFill>
              <a:latin typeface="Arial"/>
              <a:ea typeface="Arial"/>
              <a:cs typeface="Arial"/>
              <a:sym typeface="Arial"/>
            </a:endParaRPr>
          </a:p>
        </p:txBody>
      </p:sp>
      <p:cxnSp>
        <p:nvCxnSpPr>
          <p:cNvPr id="78" name="Google Shape;78;p61"/>
          <p:cNvCxnSpPr/>
          <p:nvPr/>
        </p:nvCxnSpPr>
        <p:spPr>
          <a:xfrm>
            <a:off x="5476321" y="4770255"/>
            <a:ext cx="1830900" cy="0"/>
          </a:xfrm>
          <a:prstGeom prst="straightConnector1">
            <a:avLst/>
          </a:prstGeom>
          <a:noFill/>
          <a:ln w="28575" cap="flat" cmpd="sng">
            <a:solidFill>
              <a:srgbClr val="FF0000"/>
            </a:solidFill>
            <a:prstDash val="solid"/>
            <a:miter lim="800000"/>
            <a:headEnd type="none" w="sm" len="sm"/>
            <a:tailEnd type="none" w="sm" len="sm"/>
          </a:ln>
        </p:spPr>
      </p:cxnSp>
      <p:pic>
        <p:nvPicPr>
          <p:cNvPr id="79" name="Google Shape;79;p61"/>
          <p:cNvPicPr preferRelativeResize="0"/>
          <p:nvPr/>
        </p:nvPicPr>
        <p:blipFill>
          <a:blip r:embed="rId2">
            <a:alphaModFix/>
          </a:blip>
          <a:stretch>
            <a:fillRect/>
          </a:stretch>
        </p:blipFill>
        <p:spPr>
          <a:xfrm>
            <a:off x="8027075" y="63974"/>
            <a:ext cx="1053426" cy="6891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80"/>
        <p:cNvGrpSpPr/>
        <p:nvPr/>
      </p:nvGrpSpPr>
      <p:grpSpPr>
        <a:xfrm>
          <a:off x="0" y="0"/>
          <a:ext cx="0" cy="0"/>
          <a:chOff x="0" y="0"/>
          <a:chExt cx="0" cy="0"/>
        </a:xfrm>
      </p:grpSpPr>
      <p:sp>
        <p:nvSpPr>
          <p:cNvPr id="81" name="Google Shape;81;p62"/>
          <p:cNvSpPr/>
          <p:nvPr/>
        </p:nvSpPr>
        <p:spPr>
          <a:xfrm>
            <a:off x="0"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Introduction &amp; Data Exploration</a:t>
            </a:r>
            <a:endParaRPr sz="1100" b="0" i="0" u="none" strike="noStrike" cap="none">
              <a:solidFill>
                <a:srgbClr val="000000"/>
              </a:solidFill>
              <a:latin typeface="Arial"/>
              <a:ea typeface="Arial"/>
              <a:cs typeface="Arial"/>
              <a:sym typeface="Arial"/>
            </a:endParaRPr>
          </a:p>
        </p:txBody>
      </p:sp>
      <p:sp>
        <p:nvSpPr>
          <p:cNvPr id="82" name="Google Shape;82;p62"/>
          <p:cNvSpPr/>
          <p:nvPr/>
        </p:nvSpPr>
        <p:spPr>
          <a:xfrm>
            <a:off x="1826777"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Causality Analysis</a:t>
            </a:r>
            <a:endParaRPr sz="1100" b="0" i="0" u="none" strike="noStrike" cap="none">
              <a:solidFill>
                <a:srgbClr val="000000"/>
              </a:solidFill>
              <a:latin typeface="Arial"/>
              <a:ea typeface="Arial"/>
              <a:cs typeface="Arial"/>
              <a:sym typeface="Arial"/>
            </a:endParaRPr>
          </a:p>
        </p:txBody>
      </p:sp>
      <p:sp>
        <p:nvSpPr>
          <p:cNvPr id="83" name="Google Shape;83;p62"/>
          <p:cNvSpPr/>
          <p:nvPr/>
        </p:nvSpPr>
        <p:spPr>
          <a:xfrm>
            <a:off x="7307109"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Calibri"/>
                <a:ea typeface="Calibri"/>
                <a:cs typeface="Calibri"/>
                <a:sym typeface="Calibri"/>
              </a:rPr>
              <a:t>Conclusion</a:t>
            </a:r>
            <a:endParaRPr sz="1100" b="0" i="0" u="none" strike="noStrike" cap="none">
              <a:solidFill>
                <a:srgbClr val="000000"/>
              </a:solidFill>
              <a:latin typeface="Arial"/>
              <a:ea typeface="Arial"/>
              <a:cs typeface="Arial"/>
              <a:sym typeface="Arial"/>
            </a:endParaRPr>
          </a:p>
        </p:txBody>
      </p:sp>
      <p:cxnSp>
        <p:nvCxnSpPr>
          <p:cNvPr id="84" name="Google Shape;84;p62"/>
          <p:cNvCxnSpPr/>
          <p:nvPr/>
        </p:nvCxnSpPr>
        <p:spPr>
          <a:xfrm>
            <a:off x="7317223" y="4770255"/>
            <a:ext cx="1830900" cy="0"/>
          </a:xfrm>
          <a:prstGeom prst="straightConnector1">
            <a:avLst/>
          </a:prstGeom>
          <a:noFill/>
          <a:ln>
            <a:noFill/>
          </a:ln>
        </p:spPr>
      </p:cxnSp>
      <p:sp>
        <p:nvSpPr>
          <p:cNvPr id="85" name="Google Shape;85;p62"/>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Font typeface="Arial"/>
              <a:buNone/>
              <a:defRPr sz="1800" b="1">
                <a:latin typeface="Calibri"/>
                <a:ea typeface="Calibri"/>
                <a:cs typeface="Calibri"/>
                <a:sym typeface="Calibri"/>
              </a:defRPr>
            </a:lvl1pPr>
            <a:lvl2pPr marL="914400" lvl="1" indent="-342900" algn="l">
              <a:lnSpc>
                <a:spcPct val="90000"/>
              </a:lnSpc>
              <a:spcBef>
                <a:spcPts val="400"/>
              </a:spcBef>
              <a:spcAft>
                <a:spcPts val="0"/>
              </a:spcAft>
              <a:buClr>
                <a:schemeClr val="dk1"/>
              </a:buClr>
              <a:buSzPts val="1800"/>
              <a:buChar char="•"/>
              <a:defRPr>
                <a:latin typeface="Times New Roman"/>
                <a:ea typeface="Times New Roman"/>
                <a:cs typeface="Times New Roman"/>
                <a:sym typeface="Times New Roman"/>
              </a:defRPr>
            </a:lvl2pPr>
            <a:lvl3pPr marL="1371600" lvl="2" indent="-323850" algn="l">
              <a:lnSpc>
                <a:spcPct val="90000"/>
              </a:lnSpc>
              <a:spcBef>
                <a:spcPts val="400"/>
              </a:spcBef>
              <a:spcAft>
                <a:spcPts val="0"/>
              </a:spcAft>
              <a:buClr>
                <a:schemeClr val="dk1"/>
              </a:buClr>
              <a:buSzPts val="1500"/>
              <a:buChar char="•"/>
              <a:defRPr>
                <a:latin typeface="Times New Roman"/>
                <a:ea typeface="Times New Roman"/>
                <a:cs typeface="Times New Roman"/>
                <a:sym typeface="Times New Roman"/>
              </a:defRPr>
            </a:lvl3pPr>
            <a:lvl4pPr marL="1828800" lvl="3"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4pPr>
            <a:lvl5pPr marL="2286000" lvl="4"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86" name="Google Shape;86;p62"/>
          <p:cNvCxnSpPr/>
          <p:nvPr/>
        </p:nvCxnSpPr>
        <p:spPr>
          <a:xfrm>
            <a:off x="-1" y="812021"/>
            <a:ext cx="9144000" cy="0"/>
          </a:xfrm>
          <a:prstGeom prst="straightConnector1">
            <a:avLst/>
          </a:prstGeom>
          <a:noFill/>
          <a:ln w="28575" cap="flat" cmpd="sng">
            <a:solidFill>
              <a:srgbClr val="3F3F3E"/>
            </a:solidFill>
            <a:prstDash val="solid"/>
            <a:miter lim="800000"/>
            <a:headEnd type="none" w="sm" len="sm"/>
            <a:tailEnd type="none" w="sm" len="sm"/>
          </a:ln>
        </p:spPr>
      </p:cxnSp>
      <p:sp>
        <p:nvSpPr>
          <p:cNvPr id="87" name="Google Shape;87;p62"/>
          <p:cNvSpPr txBox="1"/>
          <p:nvPr/>
        </p:nvSpPr>
        <p:spPr>
          <a:xfrm>
            <a:off x="8136405" y="558105"/>
            <a:ext cx="6891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8" name="Google Shape;88;p62"/>
          <p:cNvSpPr/>
          <p:nvPr/>
        </p:nvSpPr>
        <p:spPr>
          <a:xfrm>
            <a:off x="5500559" y="4770255"/>
            <a:ext cx="1836900" cy="3732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200"/>
              <a:buFont typeface="Arial"/>
              <a:buNone/>
            </a:pPr>
            <a:r>
              <a:rPr lang="en-GB" sz="1200">
                <a:solidFill>
                  <a:schemeClr val="accent3"/>
                </a:solidFill>
                <a:latin typeface="Calibri"/>
                <a:ea typeface="Calibri"/>
                <a:cs typeface="Calibri"/>
                <a:sym typeface="Calibri"/>
              </a:rPr>
              <a:t>Recommendations</a:t>
            </a:r>
            <a:endParaRPr sz="1100" b="0" i="0" u="none" strike="noStrike" cap="none">
              <a:solidFill>
                <a:srgbClr val="000000"/>
              </a:solidFill>
              <a:latin typeface="Arial"/>
              <a:ea typeface="Arial"/>
              <a:cs typeface="Arial"/>
              <a:sym typeface="Arial"/>
            </a:endParaRPr>
          </a:p>
        </p:txBody>
      </p:sp>
      <p:sp>
        <p:nvSpPr>
          <p:cNvPr id="89" name="Google Shape;89;p62"/>
          <p:cNvSpPr/>
          <p:nvPr/>
        </p:nvSpPr>
        <p:spPr>
          <a:xfrm>
            <a:off x="3663668" y="4770255"/>
            <a:ext cx="1836900" cy="373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rgbClr val="A5A5A5"/>
                </a:solidFill>
                <a:latin typeface="Calibri"/>
                <a:ea typeface="Calibri"/>
                <a:cs typeface="Calibri"/>
                <a:sym typeface="Calibri"/>
              </a:rPr>
              <a:t>Acquisition</a:t>
            </a:r>
            <a:endParaRPr sz="1100" b="0" i="0" u="none" strike="noStrike" cap="none">
              <a:solidFill>
                <a:srgbClr val="000000"/>
              </a:solidFill>
              <a:latin typeface="Arial"/>
              <a:ea typeface="Arial"/>
              <a:cs typeface="Arial"/>
              <a:sym typeface="Arial"/>
            </a:endParaRPr>
          </a:p>
        </p:txBody>
      </p:sp>
      <p:cxnSp>
        <p:nvCxnSpPr>
          <p:cNvPr id="90" name="Google Shape;90;p62"/>
          <p:cNvCxnSpPr/>
          <p:nvPr/>
        </p:nvCxnSpPr>
        <p:spPr>
          <a:xfrm>
            <a:off x="7317223" y="4770255"/>
            <a:ext cx="1830900" cy="0"/>
          </a:xfrm>
          <a:prstGeom prst="straightConnector1">
            <a:avLst/>
          </a:prstGeom>
          <a:noFill/>
          <a:ln w="28575" cap="flat" cmpd="sng">
            <a:solidFill>
              <a:srgbClr val="FF0000"/>
            </a:solidFill>
            <a:prstDash val="solid"/>
            <a:miter lim="800000"/>
            <a:headEnd type="none" w="sm" len="sm"/>
            <a:tailEnd type="none" w="sm" len="sm"/>
          </a:ln>
        </p:spPr>
      </p:cxnSp>
      <p:pic>
        <p:nvPicPr>
          <p:cNvPr id="91" name="Google Shape;91;p62"/>
          <p:cNvPicPr preferRelativeResize="0"/>
          <p:nvPr/>
        </p:nvPicPr>
        <p:blipFill>
          <a:blip r:embed="rId2">
            <a:alphaModFix/>
          </a:blip>
          <a:stretch>
            <a:fillRect/>
          </a:stretch>
        </p:blipFill>
        <p:spPr>
          <a:xfrm>
            <a:off x="8027075" y="63974"/>
            <a:ext cx="1053426" cy="689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92"/>
        <p:cNvGrpSpPr/>
        <p:nvPr/>
      </p:nvGrpSpPr>
      <p:grpSpPr>
        <a:xfrm>
          <a:off x="0" y="0"/>
          <a:ext cx="0" cy="0"/>
          <a:chOff x="0" y="0"/>
          <a:chExt cx="0" cy="0"/>
        </a:xfrm>
      </p:grpSpPr>
      <p:sp>
        <p:nvSpPr>
          <p:cNvPr id="93" name="Google Shape;93;p63"/>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Font typeface="Arial"/>
              <a:buNone/>
              <a:defRPr sz="1800" b="1">
                <a:latin typeface="Calibri"/>
                <a:ea typeface="Calibri"/>
                <a:cs typeface="Calibri"/>
                <a:sym typeface="Calibri"/>
              </a:defRPr>
            </a:lvl1pPr>
            <a:lvl2pPr marL="914400" lvl="1" indent="-342900" algn="l">
              <a:lnSpc>
                <a:spcPct val="90000"/>
              </a:lnSpc>
              <a:spcBef>
                <a:spcPts val="400"/>
              </a:spcBef>
              <a:spcAft>
                <a:spcPts val="0"/>
              </a:spcAft>
              <a:buClr>
                <a:schemeClr val="dk1"/>
              </a:buClr>
              <a:buSzPts val="1800"/>
              <a:buChar char="•"/>
              <a:defRPr>
                <a:latin typeface="Times New Roman"/>
                <a:ea typeface="Times New Roman"/>
                <a:cs typeface="Times New Roman"/>
                <a:sym typeface="Times New Roman"/>
              </a:defRPr>
            </a:lvl2pPr>
            <a:lvl3pPr marL="1371600" lvl="2" indent="-323850" algn="l">
              <a:lnSpc>
                <a:spcPct val="90000"/>
              </a:lnSpc>
              <a:spcBef>
                <a:spcPts val="400"/>
              </a:spcBef>
              <a:spcAft>
                <a:spcPts val="0"/>
              </a:spcAft>
              <a:buClr>
                <a:schemeClr val="dk1"/>
              </a:buClr>
              <a:buSzPts val="1500"/>
              <a:buChar char="•"/>
              <a:defRPr>
                <a:latin typeface="Times New Roman"/>
                <a:ea typeface="Times New Roman"/>
                <a:cs typeface="Times New Roman"/>
                <a:sym typeface="Times New Roman"/>
              </a:defRPr>
            </a:lvl3pPr>
            <a:lvl4pPr marL="1828800" lvl="3"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4pPr>
            <a:lvl5pPr marL="2286000" lvl="4" indent="-317500" algn="l">
              <a:lnSpc>
                <a:spcPct val="90000"/>
              </a:lnSpc>
              <a:spcBef>
                <a:spcPts val="400"/>
              </a:spcBef>
              <a:spcAft>
                <a:spcPts val="0"/>
              </a:spcAft>
              <a:buClr>
                <a:schemeClr val="dk1"/>
              </a:buClr>
              <a:buSzPts val="1400"/>
              <a:buChar char="•"/>
              <a:defRPr>
                <a:latin typeface="Times New Roman"/>
                <a:ea typeface="Times New Roman"/>
                <a:cs typeface="Times New Roman"/>
                <a:sym typeface="Times New Roman"/>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94" name="Google Shape;94;p63"/>
          <p:cNvCxnSpPr/>
          <p:nvPr/>
        </p:nvCxnSpPr>
        <p:spPr>
          <a:xfrm>
            <a:off x="-1" y="812021"/>
            <a:ext cx="9144000" cy="0"/>
          </a:xfrm>
          <a:prstGeom prst="straightConnector1">
            <a:avLst/>
          </a:prstGeom>
          <a:noFill/>
          <a:ln w="28575" cap="flat" cmpd="sng">
            <a:solidFill>
              <a:srgbClr val="3F3F3E"/>
            </a:solidFill>
            <a:prstDash val="solid"/>
            <a:miter lim="800000"/>
            <a:headEnd type="none" w="sm" len="sm"/>
            <a:tailEnd type="none" w="sm" len="sm"/>
          </a:ln>
        </p:spPr>
      </p:cxnSp>
      <p:pic>
        <p:nvPicPr>
          <p:cNvPr id="95" name="Google Shape;95;p63"/>
          <p:cNvPicPr preferRelativeResize="0"/>
          <p:nvPr/>
        </p:nvPicPr>
        <p:blipFill>
          <a:blip r:embed="rId2">
            <a:alphaModFix/>
          </a:blip>
          <a:stretch>
            <a:fillRect/>
          </a:stretch>
        </p:blipFill>
        <p:spPr>
          <a:xfrm>
            <a:off x="8027075" y="63974"/>
            <a:ext cx="1053426" cy="689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6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6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99" name="Google Shape;99;p6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6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6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5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8" name="Google Shape;8;p5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9pPr>
          </a:lstStyle>
          <a:p>
            <a:endParaRPr/>
          </a:p>
        </p:txBody>
      </p:sp>
      <p:sp>
        <p:nvSpPr>
          <p:cNvPr id="9" name="Google Shape;9;p5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alibri"/>
                <a:ea typeface="Calibri"/>
                <a:cs typeface="Calibri"/>
                <a:sym typeface="Calibri"/>
              </a:defRPr>
            </a:lvl9pPr>
          </a:lstStyle>
          <a:p>
            <a:endParaRPr/>
          </a:p>
        </p:txBody>
      </p:sp>
      <p:sp>
        <p:nvSpPr>
          <p:cNvPr id="10" name="Google Shape;10;p5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1" name="Google Shape;11;p54"/>
          <p:cNvSpPr/>
          <p:nvPr/>
        </p:nvSpPr>
        <p:spPr>
          <a:xfrm>
            <a:off x="-771525" y="0"/>
            <a:ext cx="685800" cy="685800"/>
          </a:xfrm>
          <a:prstGeom prst="rect">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 name="Google Shape;12;p54"/>
          <p:cNvSpPr/>
          <p:nvPr/>
        </p:nvSpPr>
        <p:spPr>
          <a:xfrm>
            <a:off x="-771525" y="770930"/>
            <a:ext cx="685800" cy="685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5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5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2" name="Google Shape;22;p5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23" name="Google Shape;23;p5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24" name="Google Shape;24;p5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25" name="Google Shape;25;p56"/>
          <p:cNvSpPr/>
          <p:nvPr/>
        </p:nvSpPr>
        <p:spPr>
          <a:xfrm>
            <a:off x="-771525" y="0"/>
            <a:ext cx="685800" cy="685800"/>
          </a:xfrm>
          <a:prstGeom prst="rect">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 name="Google Shape;26;p56"/>
          <p:cNvSpPr/>
          <p:nvPr/>
        </p:nvSpPr>
        <p:spPr>
          <a:xfrm>
            <a:off x="-771525" y="770930"/>
            <a:ext cx="685800" cy="6858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www.analyticsvidhya.com/blog/2021/06/understanding-random-forest/"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hyperlink" Target="https://samplingtechniquesmstat.blogspot.com/2020/12/selection-ofsamplessrswr-vs-srswor.html"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3" Type="http://schemas.openxmlformats.org/officeDocument/2006/relationships/hyperlink" Target="https://www.analyticsvidhya.com/blog/2021/06/understanding-random-forest/"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towardsdatascience.com/from-scratch-permutation-feature-importance-for-ml-interpretability-b60f7d5d1fe9"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34.jp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hyperlink" Target="https://christophm.github.io/interpretable-ml-book/pdp.html"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hyperlink" Target="https://ietresearch.onlinelibrary.wiley.com/doi/10.1049/iet-its.2020.0093"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https://machinelearningmastery.com/fbeta-measure-for-machine-learning/#:~:text=The%20choice%20of%20the%20beta,F0"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hyperlink" Target="https://www.met.police.uk/ro/report/rti/rti-beta-2.1/report-a-road-traffic-incident/"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06"/>
        <p:cNvGrpSpPr/>
        <p:nvPr/>
      </p:nvGrpSpPr>
      <p:grpSpPr>
        <a:xfrm>
          <a:off x="0" y="0"/>
          <a:ext cx="0" cy="0"/>
          <a:chOff x="0" y="0"/>
          <a:chExt cx="0" cy="0"/>
        </a:xfrm>
      </p:grpSpPr>
      <p:sp>
        <p:nvSpPr>
          <p:cNvPr id="107" name="Google Shape;107;p1"/>
          <p:cNvSpPr/>
          <p:nvPr/>
        </p:nvSpPr>
        <p:spPr>
          <a:xfrm rot="10800000">
            <a:off x="1" y="0"/>
            <a:ext cx="5391038" cy="5143500"/>
          </a:xfrm>
          <a:custGeom>
            <a:avLst/>
            <a:gdLst/>
            <a:ahLst/>
            <a:cxnLst/>
            <a:rect l="l" t="t" r="r" b="b"/>
            <a:pathLst>
              <a:path w="7188051" h="6858000" extrusionOk="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8" name="Google Shape;108;p1"/>
          <p:cNvSpPr txBox="1"/>
          <p:nvPr/>
        </p:nvSpPr>
        <p:spPr>
          <a:xfrm>
            <a:off x="5598460" y="3504805"/>
            <a:ext cx="1716600" cy="136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Calibri"/>
                <a:ea typeface="Calibri"/>
                <a:cs typeface="Calibri"/>
                <a:sym typeface="Calibri"/>
              </a:rPr>
              <a:t>Joshua Khoo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a:solidFill>
                  <a:schemeClr val="lt1"/>
                </a:solidFill>
                <a:latin typeface="Calibri"/>
                <a:ea typeface="Calibri"/>
                <a:cs typeface="Calibri"/>
                <a:sym typeface="Calibri"/>
              </a:rPr>
              <a:t>Joel Mui Kit</a:t>
            </a:r>
            <a:endParaRPr>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GB">
                <a:solidFill>
                  <a:schemeClr val="lt1"/>
                </a:solidFill>
                <a:latin typeface="Calibri"/>
                <a:ea typeface="Calibri"/>
                <a:cs typeface="Calibri"/>
                <a:sym typeface="Calibri"/>
              </a:rPr>
              <a:t>Ethan Ong Sze Rey</a:t>
            </a:r>
            <a:endParaRPr>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GB">
                <a:solidFill>
                  <a:schemeClr val="lt1"/>
                </a:solidFill>
                <a:latin typeface="Calibri"/>
                <a:ea typeface="Calibri"/>
                <a:cs typeface="Calibri"/>
                <a:sym typeface="Calibri"/>
              </a:rPr>
              <a:t>Brandon Quek</a:t>
            </a:r>
            <a:endParaRPr>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GB">
                <a:solidFill>
                  <a:schemeClr val="lt1"/>
                </a:solidFill>
                <a:latin typeface="Calibri"/>
                <a:ea typeface="Calibri"/>
                <a:cs typeface="Calibri"/>
                <a:sym typeface="Calibri"/>
              </a:rPr>
              <a:t>Lim He Ying</a:t>
            </a:r>
            <a:r>
              <a:rPr lang="en-GB" sz="1400" b="0" i="0" u="none" strike="noStrike" cap="none">
                <a:solidFill>
                  <a:schemeClr val="lt1"/>
                </a:solidFill>
                <a:latin typeface="Calibri"/>
                <a:ea typeface="Calibri"/>
                <a:cs typeface="Calibri"/>
                <a:sym typeface="Calibri"/>
              </a:rPr>
              <a:t>		</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Calibri"/>
                <a:ea typeface="Calibri"/>
                <a:cs typeface="Calibri"/>
                <a:sym typeface="Calibri"/>
              </a:rPr>
              <a:t>		      </a:t>
            </a:r>
            <a:endParaRPr sz="1400" b="0" i="0" u="none" strike="noStrike" cap="none">
              <a:solidFill>
                <a:schemeClr val="lt1"/>
              </a:solidFill>
              <a:latin typeface="Calibri"/>
              <a:ea typeface="Calibri"/>
              <a:cs typeface="Calibri"/>
              <a:sym typeface="Calibri"/>
            </a:endParaRPr>
          </a:p>
        </p:txBody>
      </p:sp>
      <p:sp>
        <p:nvSpPr>
          <p:cNvPr id="109" name="Google Shape;109;p1"/>
          <p:cNvSpPr txBox="1"/>
          <p:nvPr/>
        </p:nvSpPr>
        <p:spPr>
          <a:xfrm>
            <a:off x="7418925" y="3504805"/>
            <a:ext cx="1141200" cy="1146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Calibri"/>
                <a:ea typeface="Calibri"/>
                <a:cs typeface="Calibri"/>
                <a:sym typeface="Calibri"/>
              </a:rPr>
              <a:t>U2021421C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Calibri"/>
                <a:ea typeface="Calibri"/>
                <a:cs typeface="Calibri"/>
                <a:sym typeface="Calibri"/>
              </a:rPr>
              <a:t>U20</a:t>
            </a:r>
            <a:r>
              <a:rPr lang="en-GB">
                <a:solidFill>
                  <a:schemeClr val="lt1"/>
                </a:solidFill>
                <a:latin typeface="Calibri"/>
                <a:ea typeface="Calibri"/>
                <a:cs typeface="Calibri"/>
                <a:sym typeface="Calibri"/>
              </a:rPr>
              <a:t>10877H</a:t>
            </a:r>
            <a:endParaRPr>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a:solidFill>
                  <a:schemeClr val="lt1"/>
                </a:solidFill>
                <a:latin typeface="Calibri"/>
                <a:ea typeface="Calibri"/>
                <a:cs typeface="Calibri"/>
                <a:sym typeface="Calibri"/>
              </a:rPr>
              <a:t>U2010183H</a:t>
            </a:r>
            <a:endParaRPr>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a:solidFill>
                  <a:schemeClr val="lt1"/>
                </a:solidFill>
                <a:latin typeface="Calibri"/>
                <a:ea typeface="Calibri"/>
                <a:cs typeface="Calibri"/>
                <a:sym typeface="Calibri"/>
              </a:rPr>
              <a:t>U2011292D</a:t>
            </a:r>
            <a:endParaRPr>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a:solidFill>
                  <a:schemeClr val="lt1"/>
                </a:solidFill>
                <a:latin typeface="Calibri"/>
                <a:ea typeface="Calibri"/>
                <a:cs typeface="Calibri"/>
                <a:sym typeface="Calibri"/>
              </a:rPr>
              <a:t>U2011832J</a:t>
            </a:r>
            <a:endParaRPr>
              <a:solidFill>
                <a:schemeClr val="lt1"/>
              </a:solidFill>
              <a:latin typeface="Calibri"/>
              <a:ea typeface="Calibri"/>
              <a:cs typeface="Calibri"/>
              <a:sym typeface="Calibri"/>
            </a:endParaRPr>
          </a:p>
        </p:txBody>
      </p:sp>
      <p:pic>
        <p:nvPicPr>
          <p:cNvPr id="110" name="Google Shape;110;p1"/>
          <p:cNvPicPr preferRelativeResize="0"/>
          <p:nvPr/>
        </p:nvPicPr>
        <p:blipFill>
          <a:blip r:embed="rId3">
            <a:alphaModFix/>
          </a:blip>
          <a:stretch>
            <a:fillRect/>
          </a:stretch>
        </p:blipFill>
        <p:spPr>
          <a:xfrm>
            <a:off x="283150" y="785675"/>
            <a:ext cx="3921033" cy="2564999"/>
          </a:xfrm>
          <a:prstGeom prst="rect">
            <a:avLst/>
          </a:prstGeom>
          <a:noFill/>
          <a:ln>
            <a:noFill/>
          </a:ln>
        </p:spPr>
      </p:pic>
      <p:sp>
        <p:nvSpPr>
          <p:cNvPr id="111" name="Google Shape;111;p1"/>
          <p:cNvSpPr txBox="1">
            <a:spLocks noGrp="1"/>
          </p:cNvSpPr>
          <p:nvPr>
            <p:ph type="ctrTitle"/>
          </p:nvPr>
        </p:nvSpPr>
        <p:spPr>
          <a:xfrm>
            <a:off x="5280125" y="989600"/>
            <a:ext cx="3421800" cy="2361000"/>
          </a:xfrm>
          <a:prstGeom prst="rect">
            <a:avLst/>
          </a:prstGeom>
          <a:noFill/>
          <a:ln>
            <a:noFill/>
          </a:ln>
        </p:spPr>
        <p:txBody>
          <a:bodyPr spcFirstLastPara="1" wrap="square" lIns="68575" tIns="34275" rIns="68575" bIns="34275" anchor="t" anchorCtr="0">
            <a:noAutofit/>
          </a:bodyPr>
          <a:lstStyle/>
          <a:p>
            <a:pPr marL="0" lvl="0" indent="0" algn="r" rtl="0">
              <a:lnSpc>
                <a:spcPct val="90000"/>
              </a:lnSpc>
              <a:spcBef>
                <a:spcPts val="0"/>
              </a:spcBef>
              <a:spcAft>
                <a:spcPts val="0"/>
              </a:spcAft>
              <a:buClr>
                <a:schemeClr val="lt1"/>
              </a:buClr>
              <a:buSzPts val="3240"/>
              <a:buFont typeface="Calibri"/>
              <a:buNone/>
            </a:pPr>
            <a:r>
              <a:rPr lang="en-GB" sz="3100"/>
              <a:t>Predicting Road Accident Severity </a:t>
            </a:r>
            <a:endParaRPr sz="3100"/>
          </a:p>
          <a:p>
            <a:pPr marL="0" lvl="0" indent="0" algn="r" rtl="0">
              <a:lnSpc>
                <a:spcPct val="90000"/>
              </a:lnSpc>
              <a:spcBef>
                <a:spcPts val="0"/>
              </a:spcBef>
              <a:spcAft>
                <a:spcPts val="0"/>
              </a:spcAft>
              <a:buClr>
                <a:schemeClr val="lt1"/>
              </a:buClr>
              <a:buSzPts val="3240"/>
              <a:buFont typeface="Calibri"/>
              <a:buNone/>
            </a:pPr>
            <a:r>
              <a:rPr lang="en-GB" sz="3100"/>
              <a:t>with Machine Learning Paradigms</a:t>
            </a:r>
            <a:endParaRPr sz="3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22e342bcb4_0_79"/>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Business Problem</a:t>
            </a:r>
            <a:endParaRPr/>
          </a:p>
        </p:txBody>
      </p:sp>
      <p:sp>
        <p:nvSpPr>
          <p:cNvPr id="212" name="Google Shape;212;g122e342bcb4_0_79"/>
          <p:cNvSpPr txBox="1"/>
          <p:nvPr/>
        </p:nvSpPr>
        <p:spPr>
          <a:xfrm>
            <a:off x="200125" y="854350"/>
            <a:ext cx="3609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latin typeface="Calibri"/>
                <a:ea typeface="Calibri"/>
                <a:cs typeface="Calibri"/>
                <a:sym typeface="Calibri"/>
              </a:rPr>
              <a:t>Road Accident Statistics </a:t>
            </a:r>
            <a:endParaRPr sz="1900" b="1">
              <a:latin typeface="Calibri"/>
              <a:ea typeface="Calibri"/>
              <a:cs typeface="Calibri"/>
              <a:sym typeface="Calibri"/>
            </a:endParaRPr>
          </a:p>
        </p:txBody>
      </p:sp>
      <p:pic>
        <p:nvPicPr>
          <p:cNvPr id="213" name="Google Shape;213;g122e342bcb4_0_79"/>
          <p:cNvPicPr preferRelativeResize="0"/>
          <p:nvPr/>
        </p:nvPicPr>
        <p:blipFill>
          <a:blip r:embed="rId3">
            <a:alphaModFix/>
          </a:blip>
          <a:stretch>
            <a:fillRect/>
          </a:stretch>
        </p:blipFill>
        <p:spPr>
          <a:xfrm>
            <a:off x="1563724" y="1331350"/>
            <a:ext cx="6016548" cy="3161051"/>
          </a:xfrm>
          <a:prstGeom prst="rect">
            <a:avLst/>
          </a:prstGeom>
          <a:noFill/>
          <a:ln>
            <a:noFill/>
          </a:ln>
        </p:spPr>
      </p:pic>
      <p:sp>
        <p:nvSpPr>
          <p:cNvPr id="214" name="Google Shape;214;g122e342bcb4_0_79"/>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22e342bcb4_0_118"/>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Business Objectives</a:t>
            </a:r>
            <a:endParaRPr/>
          </a:p>
        </p:txBody>
      </p:sp>
      <p:pic>
        <p:nvPicPr>
          <p:cNvPr id="220" name="Google Shape;220;g122e342bcb4_0_118"/>
          <p:cNvPicPr preferRelativeResize="0"/>
          <p:nvPr/>
        </p:nvPicPr>
        <p:blipFill>
          <a:blip r:embed="rId3">
            <a:alphaModFix/>
          </a:blip>
          <a:stretch>
            <a:fillRect/>
          </a:stretch>
        </p:blipFill>
        <p:spPr>
          <a:xfrm>
            <a:off x="766125" y="1509650"/>
            <a:ext cx="7611751" cy="2556700"/>
          </a:xfrm>
          <a:prstGeom prst="rect">
            <a:avLst/>
          </a:prstGeom>
          <a:noFill/>
          <a:ln>
            <a:noFill/>
          </a:ln>
        </p:spPr>
      </p:pic>
      <p:sp>
        <p:nvSpPr>
          <p:cNvPr id="221" name="Google Shape;221;g122e342bcb4_0_11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22e342bcb4_0_128"/>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Analytics Solution</a:t>
            </a:r>
            <a:endParaRPr/>
          </a:p>
        </p:txBody>
      </p:sp>
      <p:graphicFrame>
        <p:nvGraphicFramePr>
          <p:cNvPr id="227" name="Google Shape;227;g122e342bcb4_0_128"/>
          <p:cNvGraphicFramePr/>
          <p:nvPr/>
        </p:nvGraphicFramePr>
        <p:xfrm>
          <a:off x="1611525" y="1418475"/>
          <a:ext cx="3000000" cy="3000000"/>
        </p:xfrm>
        <a:graphic>
          <a:graphicData uri="http://schemas.openxmlformats.org/drawingml/2006/table">
            <a:tbl>
              <a:tblPr>
                <a:noFill/>
                <a:tableStyleId>{2A9EB7FC-98FB-45A4-AF55-622FA6CCA56A}</a:tableStyleId>
              </a:tblPr>
              <a:tblGrid>
                <a:gridCol w="5920950">
                  <a:extLst>
                    <a:ext uri="{9D8B030D-6E8A-4147-A177-3AD203B41FA5}">
                      <a16:colId xmlns:a16="http://schemas.microsoft.com/office/drawing/2014/main" val="20000"/>
                    </a:ext>
                  </a:extLst>
                </a:gridCol>
              </a:tblGrid>
              <a:tr h="643525">
                <a:tc>
                  <a:txBody>
                    <a:bodyPr/>
                    <a:lstStyle/>
                    <a:p>
                      <a:pPr marL="0" lvl="0" indent="0" algn="ctr" rtl="0">
                        <a:spcBef>
                          <a:spcPts val="0"/>
                        </a:spcBef>
                        <a:spcAft>
                          <a:spcPts val="0"/>
                        </a:spcAft>
                        <a:buNone/>
                      </a:pPr>
                      <a:r>
                        <a:rPr lang="en-GB" sz="1600" b="1" u="sng">
                          <a:solidFill>
                            <a:schemeClr val="lt1"/>
                          </a:solidFill>
                        </a:rPr>
                        <a:t>Key Business Questions</a:t>
                      </a:r>
                      <a:endParaRPr sz="1600" b="1" u="sng">
                        <a:solidFill>
                          <a:schemeClr val="lt1"/>
                        </a:solidFill>
                      </a:endParaRPr>
                    </a:p>
                  </a:txBody>
                  <a:tcPr marL="91425" marR="91425" marT="91425" marB="91425">
                    <a:solidFill>
                      <a:srgbClr val="073763"/>
                    </a:solidFill>
                  </a:tcPr>
                </a:tc>
                <a:extLst>
                  <a:ext uri="{0D108BD9-81ED-4DB2-BD59-A6C34878D82A}">
                    <a16:rowId xmlns:a16="http://schemas.microsoft.com/office/drawing/2014/main" val="10000"/>
                  </a:ext>
                </a:extLst>
              </a:tr>
              <a:tr h="643525">
                <a:tc>
                  <a:txBody>
                    <a:bodyPr/>
                    <a:lstStyle/>
                    <a:p>
                      <a:pPr marL="0" lvl="0" indent="0" algn="l" rtl="0">
                        <a:spcBef>
                          <a:spcPts val="0"/>
                        </a:spcBef>
                        <a:spcAft>
                          <a:spcPts val="0"/>
                        </a:spcAft>
                        <a:buNone/>
                      </a:pPr>
                      <a:r>
                        <a:rPr lang="en-GB"/>
                        <a:t>1. </a:t>
                      </a:r>
                      <a:r>
                        <a:rPr lang="en-GB" u="sng"/>
                        <a:t>When and where</a:t>
                      </a:r>
                      <a:r>
                        <a:rPr lang="en-GB"/>
                        <a:t> do most serious accidents happen?</a:t>
                      </a:r>
                      <a:endParaRPr/>
                    </a:p>
                  </a:txBody>
                  <a:tcPr marL="91425" marR="91425" marT="91425" marB="91425"/>
                </a:tc>
                <a:extLst>
                  <a:ext uri="{0D108BD9-81ED-4DB2-BD59-A6C34878D82A}">
                    <a16:rowId xmlns:a16="http://schemas.microsoft.com/office/drawing/2014/main" val="10001"/>
                  </a:ext>
                </a:extLst>
              </a:tr>
              <a:tr h="732600">
                <a:tc>
                  <a:txBody>
                    <a:bodyPr/>
                    <a:lstStyle/>
                    <a:p>
                      <a:pPr marL="0" lvl="0" indent="0" algn="l" rtl="0">
                        <a:spcBef>
                          <a:spcPts val="0"/>
                        </a:spcBef>
                        <a:spcAft>
                          <a:spcPts val="0"/>
                        </a:spcAft>
                        <a:buNone/>
                      </a:pPr>
                      <a:r>
                        <a:rPr lang="en-GB"/>
                        <a:t>2. Can there be </a:t>
                      </a:r>
                      <a:r>
                        <a:rPr lang="en-GB" u="sng"/>
                        <a:t>better traffic amenities and fixtures</a:t>
                      </a:r>
                      <a:r>
                        <a:rPr lang="en-GB"/>
                        <a:t> to reduce the risk of serious accidents?</a:t>
                      </a:r>
                      <a:endParaRPr/>
                    </a:p>
                  </a:txBody>
                  <a:tcPr marL="91425" marR="91425" marT="91425" marB="91425"/>
                </a:tc>
                <a:extLst>
                  <a:ext uri="{0D108BD9-81ED-4DB2-BD59-A6C34878D82A}">
                    <a16:rowId xmlns:a16="http://schemas.microsoft.com/office/drawing/2014/main" val="10002"/>
                  </a:ext>
                </a:extLst>
              </a:tr>
              <a:tr h="643525">
                <a:tc>
                  <a:txBody>
                    <a:bodyPr/>
                    <a:lstStyle/>
                    <a:p>
                      <a:pPr marL="0" lvl="0" indent="0" algn="l" rtl="0">
                        <a:spcBef>
                          <a:spcPts val="0"/>
                        </a:spcBef>
                        <a:spcAft>
                          <a:spcPts val="0"/>
                        </a:spcAft>
                        <a:buNone/>
                      </a:pPr>
                      <a:r>
                        <a:rPr lang="en-GB"/>
                        <a:t>3. Can we identify </a:t>
                      </a:r>
                      <a:r>
                        <a:rPr lang="en-GB" u="sng"/>
                        <a:t>high risk drivers and casualties</a:t>
                      </a:r>
                      <a:r>
                        <a:rPr lang="en-GB"/>
                        <a:t>?</a:t>
                      </a:r>
                      <a:endParaRPr/>
                    </a:p>
                  </a:txBody>
                  <a:tcPr marL="91425" marR="91425" marT="91425" marB="91425"/>
                </a:tc>
                <a:extLst>
                  <a:ext uri="{0D108BD9-81ED-4DB2-BD59-A6C34878D82A}">
                    <a16:rowId xmlns:a16="http://schemas.microsoft.com/office/drawing/2014/main" val="10003"/>
                  </a:ext>
                </a:extLst>
              </a:tr>
            </a:tbl>
          </a:graphicData>
        </a:graphic>
      </p:graphicFrame>
      <p:sp>
        <p:nvSpPr>
          <p:cNvPr id="228" name="Google Shape;228;g122e342bcb4_0_12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22e342bcb4_0_134"/>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Analytics Solution</a:t>
            </a:r>
            <a:endParaRPr/>
          </a:p>
        </p:txBody>
      </p:sp>
      <p:pic>
        <p:nvPicPr>
          <p:cNvPr id="234" name="Google Shape;234;g122e342bcb4_0_134"/>
          <p:cNvPicPr preferRelativeResize="0"/>
          <p:nvPr/>
        </p:nvPicPr>
        <p:blipFill>
          <a:blip r:embed="rId3">
            <a:alphaModFix/>
          </a:blip>
          <a:stretch>
            <a:fillRect/>
          </a:stretch>
        </p:blipFill>
        <p:spPr>
          <a:xfrm>
            <a:off x="1704975" y="997850"/>
            <a:ext cx="5734050" cy="3533775"/>
          </a:xfrm>
          <a:prstGeom prst="rect">
            <a:avLst/>
          </a:prstGeom>
          <a:noFill/>
          <a:ln>
            <a:noFill/>
          </a:ln>
        </p:spPr>
      </p:pic>
      <p:sp>
        <p:nvSpPr>
          <p:cNvPr id="235" name="Google Shape;235;g122e342bcb4_0_134"/>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1"/>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What is Causality Analysis and why is it necessary?</a:t>
            </a:r>
            <a:endParaRPr/>
          </a:p>
        </p:txBody>
      </p:sp>
      <p:sp>
        <p:nvSpPr>
          <p:cNvPr id="242" name="Google Shape;242;p11"/>
          <p:cNvSpPr/>
          <p:nvPr/>
        </p:nvSpPr>
        <p:spPr>
          <a:xfrm>
            <a:off x="422150" y="1388250"/>
            <a:ext cx="2923200" cy="236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dk2"/>
                </a:solidFill>
              </a:rPr>
              <a:t>Large number of predictor variables from 3 different datasets</a:t>
            </a:r>
            <a:endParaRPr sz="1800">
              <a:solidFill>
                <a:schemeClr val="dk2"/>
              </a:solidFill>
            </a:endParaRPr>
          </a:p>
        </p:txBody>
      </p:sp>
      <p:sp>
        <p:nvSpPr>
          <p:cNvPr id="243" name="Google Shape;243;p11"/>
          <p:cNvSpPr/>
          <p:nvPr/>
        </p:nvSpPr>
        <p:spPr>
          <a:xfrm>
            <a:off x="3580725" y="2430150"/>
            <a:ext cx="2569200" cy="28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6453400" y="1741200"/>
            <a:ext cx="2051400" cy="166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dk2"/>
                </a:solidFill>
              </a:rPr>
              <a:t>Highly significant predictors</a:t>
            </a:r>
            <a:endParaRPr sz="1800">
              <a:solidFill>
                <a:schemeClr val="dk2"/>
              </a:solidFill>
            </a:endParaRPr>
          </a:p>
        </p:txBody>
      </p:sp>
      <p:sp>
        <p:nvSpPr>
          <p:cNvPr id="245" name="Google Shape;245;p11"/>
          <p:cNvSpPr txBox="1"/>
          <p:nvPr/>
        </p:nvSpPr>
        <p:spPr>
          <a:xfrm>
            <a:off x="3695175" y="1984950"/>
            <a:ext cx="2340300" cy="4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Calibri"/>
                <a:ea typeface="Calibri"/>
                <a:cs typeface="Calibri"/>
                <a:sym typeface="Calibri"/>
              </a:rPr>
              <a:t>Logistic Regression</a:t>
            </a:r>
            <a:endParaRPr sz="1600">
              <a:latin typeface="Calibri"/>
              <a:ea typeface="Calibri"/>
              <a:cs typeface="Calibri"/>
              <a:sym typeface="Calibri"/>
            </a:endParaRPr>
          </a:p>
        </p:txBody>
      </p:sp>
      <p:sp>
        <p:nvSpPr>
          <p:cNvPr id="246" name="Google Shape;246;p11"/>
          <p:cNvSpPr txBox="1"/>
          <p:nvPr/>
        </p:nvSpPr>
        <p:spPr>
          <a:xfrm>
            <a:off x="3695175" y="2713350"/>
            <a:ext cx="2340300" cy="4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Calibri"/>
                <a:ea typeface="Calibri"/>
                <a:cs typeface="Calibri"/>
                <a:sym typeface="Calibri"/>
              </a:rPr>
              <a:t>+ MARS</a:t>
            </a:r>
            <a:endParaRPr sz="1600">
              <a:latin typeface="Calibri"/>
              <a:ea typeface="Calibri"/>
              <a:cs typeface="Calibri"/>
              <a:sym typeface="Calibri"/>
            </a:endParaRPr>
          </a:p>
        </p:txBody>
      </p:sp>
      <p:sp>
        <p:nvSpPr>
          <p:cNvPr id="247" name="Google Shape;247;p11"/>
          <p:cNvSpPr txBox="1"/>
          <p:nvPr/>
        </p:nvSpPr>
        <p:spPr>
          <a:xfrm>
            <a:off x="3695175" y="3057400"/>
            <a:ext cx="2340300" cy="4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Calibri"/>
                <a:ea typeface="Calibri"/>
                <a:cs typeface="Calibri"/>
                <a:sym typeface="Calibri"/>
              </a:rPr>
              <a:t>+ Expert Opinions</a:t>
            </a:r>
            <a:endParaRPr sz="1600">
              <a:latin typeface="Calibri"/>
              <a:ea typeface="Calibri"/>
              <a:cs typeface="Calibri"/>
              <a:sym typeface="Calibri"/>
            </a:endParaRPr>
          </a:p>
        </p:txBody>
      </p:sp>
      <p:sp>
        <p:nvSpPr>
          <p:cNvPr id="248" name="Google Shape;248;p11"/>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22e0a860d6_0_78"/>
          <p:cNvSpPr txBox="1"/>
          <p:nvPr/>
        </p:nvSpPr>
        <p:spPr>
          <a:xfrm>
            <a:off x="1800450" y="2858425"/>
            <a:ext cx="5543100" cy="9609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a:latin typeface="Calibri"/>
              <a:ea typeface="Calibri"/>
              <a:cs typeface="Calibri"/>
              <a:sym typeface="Calibri"/>
            </a:endParaRPr>
          </a:p>
          <a:p>
            <a:pPr marL="0" lvl="0" indent="0" algn="ctr" rtl="0">
              <a:lnSpc>
                <a:spcPct val="115000"/>
              </a:lnSpc>
              <a:spcBef>
                <a:spcPts val="0"/>
              </a:spcBef>
              <a:spcAft>
                <a:spcPts val="0"/>
              </a:spcAft>
              <a:buNone/>
            </a:pPr>
            <a:r>
              <a:rPr lang="en-GB" sz="1600" u="sng">
                <a:latin typeface="Calibri"/>
                <a:ea typeface="Calibri"/>
                <a:cs typeface="Calibri"/>
                <a:sym typeface="Calibri"/>
              </a:rPr>
              <a:t>If p-value lesser than or equal to 0.05, variable is significant</a:t>
            </a:r>
            <a:endParaRPr sz="1600" u="sng">
              <a:latin typeface="Calibri"/>
              <a:ea typeface="Calibri"/>
              <a:cs typeface="Calibri"/>
              <a:sym typeface="Calibri"/>
            </a:endParaRPr>
          </a:p>
        </p:txBody>
      </p:sp>
      <p:grpSp>
        <p:nvGrpSpPr>
          <p:cNvPr id="255" name="Google Shape;255;g122e0a860d6_0_78"/>
          <p:cNvGrpSpPr/>
          <p:nvPr/>
        </p:nvGrpSpPr>
        <p:grpSpPr>
          <a:xfrm>
            <a:off x="1880213" y="1861100"/>
            <a:ext cx="5383575" cy="1166700"/>
            <a:chOff x="1335425" y="2362950"/>
            <a:chExt cx="5383575" cy="1166700"/>
          </a:xfrm>
        </p:grpSpPr>
        <p:sp>
          <p:nvSpPr>
            <p:cNvPr id="256" name="Google Shape;256;g122e0a860d6_0_78"/>
            <p:cNvSpPr txBox="1"/>
            <p:nvPr/>
          </p:nvSpPr>
          <p:spPr>
            <a:xfrm>
              <a:off x="1335425" y="2362950"/>
              <a:ext cx="30711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400" b="1">
                  <a:latin typeface="Calibri"/>
                  <a:ea typeface="Calibri"/>
                  <a:cs typeface="Calibri"/>
                  <a:sym typeface="Calibri"/>
                </a:rPr>
                <a:t>p-value</a:t>
              </a:r>
              <a:endParaRPr sz="4400" b="1">
                <a:latin typeface="Calibri"/>
                <a:ea typeface="Calibri"/>
                <a:cs typeface="Calibri"/>
                <a:sym typeface="Calibri"/>
              </a:endParaRPr>
            </a:p>
          </p:txBody>
        </p:sp>
        <p:sp>
          <p:nvSpPr>
            <p:cNvPr id="257" name="Google Shape;257;g122e0a860d6_0_78"/>
            <p:cNvSpPr txBox="1"/>
            <p:nvPr/>
          </p:nvSpPr>
          <p:spPr>
            <a:xfrm>
              <a:off x="1335425" y="3001650"/>
              <a:ext cx="3071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Calibri"/>
                  <a:ea typeface="Calibri"/>
                  <a:cs typeface="Calibri"/>
                  <a:sym typeface="Calibri"/>
                </a:rPr>
                <a:t>(significance of predictors)</a:t>
              </a:r>
              <a:endParaRPr sz="1200">
                <a:latin typeface="Calibri"/>
                <a:ea typeface="Calibri"/>
                <a:cs typeface="Calibri"/>
                <a:sym typeface="Calibri"/>
              </a:endParaRPr>
            </a:p>
          </p:txBody>
        </p:sp>
        <p:sp>
          <p:nvSpPr>
            <p:cNvPr id="258" name="Google Shape;258;g122e0a860d6_0_78"/>
            <p:cNvSpPr txBox="1"/>
            <p:nvPr/>
          </p:nvSpPr>
          <p:spPr>
            <a:xfrm>
              <a:off x="1640225" y="2667750"/>
              <a:ext cx="30711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4400" b="1">
                <a:latin typeface="Calibri"/>
                <a:ea typeface="Calibri"/>
                <a:cs typeface="Calibri"/>
                <a:sym typeface="Calibri"/>
              </a:endParaRPr>
            </a:p>
          </p:txBody>
        </p:sp>
        <p:pic>
          <p:nvPicPr>
            <p:cNvPr id="259" name="Google Shape;259;g122e0a860d6_0_78"/>
            <p:cNvPicPr preferRelativeResize="0"/>
            <p:nvPr/>
          </p:nvPicPr>
          <p:blipFill>
            <a:blip r:embed="rId3">
              <a:alphaModFix/>
            </a:blip>
            <a:stretch>
              <a:fillRect/>
            </a:stretch>
          </p:blipFill>
          <p:spPr>
            <a:xfrm flipH="1">
              <a:off x="4136550" y="2602961"/>
              <a:ext cx="451475" cy="490625"/>
            </a:xfrm>
            <a:prstGeom prst="rect">
              <a:avLst/>
            </a:prstGeom>
            <a:noFill/>
            <a:ln>
              <a:noFill/>
            </a:ln>
          </p:spPr>
        </p:pic>
        <p:sp>
          <p:nvSpPr>
            <p:cNvPr id="260" name="Google Shape;260;g122e0a860d6_0_78"/>
            <p:cNvSpPr txBox="1"/>
            <p:nvPr/>
          </p:nvSpPr>
          <p:spPr>
            <a:xfrm>
              <a:off x="4503500" y="2417313"/>
              <a:ext cx="22155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400" b="1">
                  <a:latin typeface="Calibri"/>
                  <a:ea typeface="Calibri"/>
                  <a:cs typeface="Calibri"/>
                  <a:sym typeface="Calibri"/>
                </a:rPr>
                <a:t>0.05</a:t>
              </a:r>
              <a:endParaRPr sz="4400" b="1">
                <a:latin typeface="Calibri"/>
                <a:ea typeface="Calibri"/>
                <a:cs typeface="Calibri"/>
                <a:sym typeface="Calibri"/>
              </a:endParaRPr>
            </a:p>
          </p:txBody>
        </p:sp>
      </p:grpSp>
      <p:sp>
        <p:nvSpPr>
          <p:cNvPr id="261" name="Google Shape;261;g122e0a860d6_0_78"/>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Logistic Regression</a:t>
            </a:r>
            <a:endParaRPr/>
          </a:p>
        </p:txBody>
      </p:sp>
      <p:sp>
        <p:nvSpPr>
          <p:cNvPr id="262" name="Google Shape;262;g122e0a860d6_0_7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22e0a860d6_0_101"/>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Evaluation Matrix for Key Predictors</a:t>
            </a:r>
            <a:endParaRPr/>
          </a:p>
        </p:txBody>
      </p:sp>
      <p:pic>
        <p:nvPicPr>
          <p:cNvPr id="269" name="Google Shape;269;g122e0a860d6_0_101"/>
          <p:cNvPicPr preferRelativeResize="0"/>
          <p:nvPr/>
        </p:nvPicPr>
        <p:blipFill>
          <a:blip r:embed="rId3">
            <a:alphaModFix/>
          </a:blip>
          <a:stretch>
            <a:fillRect/>
          </a:stretch>
        </p:blipFill>
        <p:spPr>
          <a:xfrm>
            <a:off x="1766875" y="1176338"/>
            <a:ext cx="5610225" cy="2790825"/>
          </a:xfrm>
          <a:prstGeom prst="rect">
            <a:avLst/>
          </a:prstGeom>
          <a:noFill/>
          <a:ln>
            <a:noFill/>
          </a:ln>
        </p:spPr>
      </p:pic>
      <p:sp>
        <p:nvSpPr>
          <p:cNvPr id="270" name="Google Shape;270;g122e0a860d6_0_101"/>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22e0a860d6_0_108"/>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Geographical Location (Latitude and Longitude)</a:t>
            </a:r>
            <a:endParaRPr/>
          </a:p>
        </p:txBody>
      </p:sp>
      <p:sp>
        <p:nvSpPr>
          <p:cNvPr id="277" name="Google Shape;277;g122e0a860d6_0_108"/>
          <p:cNvSpPr txBox="1"/>
          <p:nvPr/>
        </p:nvSpPr>
        <p:spPr>
          <a:xfrm>
            <a:off x="500700" y="1163250"/>
            <a:ext cx="8142600" cy="319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latin typeface="Calibri"/>
                <a:ea typeface="Calibri"/>
                <a:cs typeface="Calibri"/>
                <a:sym typeface="Calibri"/>
              </a:rPr>
              <a:t>Key Finding:</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`local_authority_district` has an effect on accident severity</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Districts with lower accident frequency have </a:t>
            </a:r>
            <a:r>
              <a:rPr lang="en-GB" b="1">
                <a:latin typeface="Calibri"/>
                <a:ea typeface="Calibri"/>
                <a:cs typeface="Calibri"/>
                <a:sym typeface="Calibri"/>
              </a:rPr>
              <a:t>higher severity</a:t>
            </a:r>
            <a:endParaRPr b="1">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r>
              <a:rPr lang="en-GB" b="1">
                <a:latin typeface="Calibri"/>
                <a:ea typeface="Calibri"/>
                <a:cs typeface="Calibri"/>
                <a:sym typeface="Calibri"/>
              </a:rPr>
              <a:t>Possible Explanation for Significance:</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Rural areas have to wait longer for emergency response services</a:t>
            </a:r>
            <a:endParaRPr>
              <a:latin typeface="Calibri"/>
              <a:ea typeface="Calibri"/>
              <a:cs typeface="Calibri"/>
              <a:sym typeface="Calibri"/>
            </a:endParaRPr>
          </a:p>
        </p:txBody>
      </p:sp>
      <p:sp>
        <p:nvSpPr>
          <p:cNvPr id="278" name="Google Shape;278;g122e0a860d6_0_10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22e0a860d6_0_115"/>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Urban or Rural Locality</a:t>
            </a:r>
            <a:endParaRPr/>
          </a:p>
        </p:txBody>
      </p:sp>
      <p:sp>
        <p:nvSpPr>
          <p:cNvPr id="285" name="Google Shape;285;g122e0a860d6_0_115"/>
          <p:cNvSpPr txBox="1"/>
          <p:nvPr/>
        </p:nvSpPr>
        <p:spPr>
          <a:xfrm>
            <a:off x="500700" y="1163250"/>
            <a:ext cx="8142600" cy="319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latin typeface="Calibri"/>
                <a:ea typeface="Calibri"/>
                <a:cs typeface="Calibri"/>
                <a:sym typeface="Calibri"/>
              </a:rPr>
              <a:t>Key Finding:</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Higher likelihood of severe accidents occurring in </a:t>
            </a:r>
            <a:r>
              <a:rPr lang="en-GB" b="1">
                <a:latin typeface="Calibri"/>
                <a:ea typeface="Calibri"/>
                <a:cs typeface="Calibri"/>
                <a:sym typeface="Calibri"/>
              </a:rPr>
              <a:t>rural areas</a:t>
            </a:r>
            <a:r>
              <a:rPr lang="en-GB">
                <a:latin typeface="Calibri"/>
                <a:ea typeface="Calibri"/>
                <a:cs typeface="Calibri"/>
                <a:sym typeface="Calibri"/>
              </a:rPr>
              <a:t> compared to urban areas</a:t>
            </a:r>
            <a:endParaRPr>
              <a:latin typeface="Calibri"/>
              <a:ea typeface="Calibri"/>
              <a:cs typeface="Calibri"/>
              <a:sym typeface="Calibri"/>
            </a:endParaRPr>
          </a:p>
          <a:p>
            <a:pPr marL="0" lvl="0" indent="0" algn="l" rtl="0">
              <a:lnSpc>
                <a:spcPct val="150000"/>
              </a:lnSpc>
              <a:spcBef>
                <a:spcPts val="0"/>
              </a:spcBef>
              <a:spcAft>
                <a:spcPts val="0"/>
              </a:spcAft>
              <a:buNone/>
            </a:pPr>
            <a:endParaRPr>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r>
              <a:rPr lang="en-GB" b="1">
                <a:latin typeface="Calibri"/>
                <a:ea typeface="Calibri"/>
                <a:cs typeface="Calibri"/>
                <a:sym typeface="Calibri"/>
              </a:rPr>
              <a:t>Possible Explanation for Significance:</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Rural areas have to wait longer for emergency response services</a:t>
            </a:r>
            <a:endParaRPr>
              <a:latin typeface="Calibri"/>
              <a:ea typeface="Calibri"/>
              <a:cs typeface="Calibri"/>
              <a:sym typeface="Calibri"/>
            </a:endParaRPr>
          </a:p>
        </p:txBody>
      </p:sp>
      <p:sp>
        <p:nvSpPr>
          <p:cNvPr id="286" name="Google Shape;286;g122e0a860d6_0_115"/>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22e342bcb4_0_173"/>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Casualty Age Group</a:t>
            </a:r>
            <a:endParaRPr/>
          </a:p>
        </p:txBody>
      </p:sp>
      <p:sp>
        <p:nvSpPr>
          <p:cNvPr id="293" name="Google Shape;293;g122e342bcb4_0_173"/>
          <p:cNvSpPr txBox="1"/>
          <p:nvPr/>
        </p:nvSpPr>
        <p:spPr>
          <a:xfrm>
            <a:off x="500700" y="1163250"/>
            <a:ext cx="8142600" cy="319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latin typeface="Calibri"/>
                <a:ea typeface="Calibri"/>
                <a:cs typeface="Calibri"/>
                <a:sym typeface="Calibri"/>
              </a:rPr>
              <a:t>Key Finding:</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b="1">
                <a:latin typeface="Calibri"/>
                <a:ea typeface="Calibri"/>
                <a:cs typeface="Calibri"/>
                <a:sym typeface="Calibri"/>
              </a:rPr>
              <a:t>Seniors </a:t>
            </a:r>
            <a:r>
              <a:rPr lang="en-GB">
                <a:latin typeface="Calibri"/>
                <a:ea typeface="Calibri"/>
                <a:cs typeface="Calibri"/>
                <a:sym typeface="Calibri"/>
              </a:rPr>
              <a:t>are more prone to severe accidents than non-severe accidents</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b="1">
                <a:latin typeface="Calibri"/>
                <a:ea typeface="Calibri"/>
                <a:cs typeface="Calibri"/>
                <a:sym typeface="Calibri"/>
              </a:rPr>
              <a:t>Adults</a:t>
            </a:r>
            <a:r>
              <a:rPr lang="en-GB">
                <a:latin typeface="Calibri"/>
                <a:ea typeface="Calibri"/>
                <a:cs typeface="Calibri"/>
                <a:sym typeface="Calibri"/>
              </a:rPr>
              <a:t> are less prone to severe accidents</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b="1">
                <a:latin typeface="Calibri"/>
                <a:ea typeface="Calibri"/>
                <a:cs typeface="Calibri"/>
                <a:sym typeface="Calibri"/>
              </a:rPr>
              <a:t>Teenagers</a:t>
            </a:r>
            <a:r>
              <a:rPr lang="en-GB">
                <a:latin typeface="Calibri"/>
                <a:ea typeface="Calibri"/>
                <a:cs typeface="Calibri"/>
                <a:sym typeface="Calibri"/>
              </a:rPr>
              <a:t> at higher risk of fatal accidents</a:t>
            </a:r>
            <a:endParaRPr>
              <a:latin typeface="Calibri"/>
              <a:ea typeface="Calibri"/>
              <a:cs typeface="Calibri"/>
              <a:sym typeface="Calibri"/>
            </a:endParaRPr>
          </a:p>
          <a:p>
            <a:pPr marL="0" lvl="0" indent="0" algn="l" rtl="0">
              <a:lnSpc>
                <a:spcPct val="150000"/>
              </a:lnSpc>
              <a:spcBef>
                <a:spcPts val="0"/>
              </a:spcBef>
              <a:spcAft>
                <a:spcPts val="0"/>
              </a:spcAft>
              <a:buNone/>
            </a:pPr>
            <a:endParaRPr>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r>
              <a:rPr lang="en-GB" b="1">
                <a:latin typeface="Calibri"/>
                <a:ea typeface="Calibri"/>
                <a:cs typeface="Calibri"/>
                <a:sym typeface="Calibri"/>
              </a:rPr>
              <a:t>Possible Explanation for Significance:</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Seniors have slower response time compared to younger road users</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Teenagers and young adults are more inexperienced road users</a:t>
            </a:r>
            <a:endParaRPr>
              <a:latin typeface="Calibri"/>
              <a:ea typeface="Calibri"/>
              <a:cs typeface="Calibri"/>
              <a:sym typeface="Calibri"/>
            </a:endParaRPr>
          </a:p>
        </p:txBody>
      </p:sp>
      <p:sp>
        <p:nvSpPr>
          <p:cNvPr id="294" name="Google Shape;294;g122e342bcb4_0_173"/>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Executive Summary</a:t>
            </a:r>
            <a:endParaRPr/>
          </a:p>
        </p:txBody>
      </p:sp>
      <p:cxnSp>
        <p:nvCxnSpPr>
          <p:cNvPr id="118" name="Google Shape;118;p2"/>
          <p:cNvCxnSpPr/>
          <p:nvPr/>
        </p:nvCxnSpPr>
        <p:spPr>
          <a:xfrm>
            <a:off x="672952" y="2886558"/>
            <a:ext cx="7934066" cy="0"/>
          </a:xfrm>
          <a:prstGeom prst="straightConnector1">
            <a:avLst/>
          </a:prstGeom>
          <a:noFill/>
          <a:ln w="28575" cap="flat" cmpd="sng">
            <a:solidFill>
              <a:srgbClr val="FF0000"/>
            </a:solidFill>
            <a:prstDash val="solid"/>
            <a:miter lim="800000"/>
            <a:headEnd type="none" w="sm" len="sm"/>
            <a:tailEnd type="none" w="sm" len="sm"/>
          </a:ln>
        </p:spPr>
      </p:cxnSp>
      <p:sp>
        <p:nvSpPr>
          <p:cNvPr id="119" name="Google Shape;119;p2"/>
          <p:cNvSpPr/>
          <p:nvPr/>
        </p:nvSpPr>
        <p:spPr>
          <a:xfrm>
            <a:off x="609311" y="2818493"/>
            <a:ext cx="138000" cy="13110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0" name="Google Shape;120;p2"/>
          <p:cNvSpPr/>
          <p:nvPr/>
        </p:nvSpPr>
        <p:spPr>
          <a:xfrm>
            <a:off x="8511556" y="2818493"/>
            <a:ext cx="138000" cy="13110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1" name="Google Shape;121;p2"/>
          <p:cNvSpPr/>
          <p:nvPr/>
        </p:nvSpPr>
        <p:spPr>
          <a:xfrm>
            <a:off x="5350658" y="2818489"/>
            <a:ext cx="138000" cy="13110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2" name="Google Shape;122;p2"/>
          <p:cNvSpPr/>
          <p:nvPr/>
        </p:nvSpPr>
        <p:spPr>
          <a:xfrm>
            <a:off x="3770209" y="2818489"/>
            <a:ext cx="138000" cy="13110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3" name="Google Shape;123;p2"/>
          <p:cNvSpPr/>
          <p:nvPr/>
        </p:nvSpPr>
        <p:spPr>
          <a:xfrm>
            <a:off x="-63000" y="2289050"/>
            <a:ext cx="1482600" cy="482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latin typeface="Calibri"/>
                <a:ea typeface="Calibri"/>
                <a:cs typeface="Calibri"/>
                <a:sym typeface="Calibri"/>
              </a:rPr>
              <a:t>Introduction</a:t>
            </a:r>
            <a:endParaRPr sz="1100" b="0" i="0" u="none" strike="noStrike" cap="none">
              <a:solidFill>
                <a:srgbClr val="000000"/>
              </a:solidFill>
              <a:latin typeface="Arial"/>
              <a:ea typeface="Arial"/>
              <a:cs typeface="Arial"/>
              <a:sym typeface="Arial"/>
            </a:endParaRPr>
          </a:p>
        </p:txBody>
      </p:sp>
      <p:sp>
        <p:nvSpPr>
          <p:cNvPr id="124" name="Google Shape;124;p2"/>
          <p:cNvSpPr/>
          <p:nvPr/>
        </p:nvSpPr>
        <p:spPr>
          <a:xfrm>
            <a:off x="6203302" y="2167777"/>
            <a:ext cx="1593600" cy="689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latin typeface="Calibri"/>
                <a:ea typeface="Calibri"/>
                <a:cs typeface="Calibri"/>
                <a:sym typeface="Calibri"/>
              </a:rPr>
              <a:t>Recommendations</a:t>
            </a:r>
            <a:endParaRPr sz="1100" b="0" i="0" u="none" strike="noStrike" cap="none">
              <a:solidFill>
                <a:srgbClr val="000000"/>
              </a:solidFill>
              <a:latin typeface="Arial"/>
              <a:ea typeface="Arial"/>
              <a:cs typeface="Arial"/>
              <a:sym typeface="Arial"/>
            </a:endParaRPr>
          </a:p>
        </p:txBody>
      </p:sp>
      <p:sp>
        <p:nvSpPr>
          <p:cNvPr id="125" name="Google Shape;125;p2"/>
          <p:cNvSpPr/>
          <p:nvPr/>
        </p:nvSpPr>
        <p:spPr>
          <a:xfrm>
            <a:off x="2189760" y="2818489"/>
            <a:ext cx="138000" cy="13110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6" name="Google Shape;126;p2"/>
          <p:cNvSpPr/>
          <p:nvPr/>
        </p:nvSpPr>
        <p:spPr>
          <a:xfrm>
            <a:off x="3097900" y="2270975"/>
            <a:ext cx="1482600" cy="482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latin typeface="Calibri"/>
                <a:ea typeface="Calibri"/>
                <a:cs typeface="Calibri"/>
                <a:sym typeface="Calibri"/>
              </a:rPr>
              <a:t>Causality Analysis</a:t>
            </a:r>
            <a:endParaRPr sz="1100" b="0" i="0" u="none" strike="noStrike" cap="none">
              <a:solidFill>
                <a:srgbClr val="000000"/>
              </a:solidFill>
              <a:latin typeface="Arial"/>
              <a:ea typeface="Arial"/>
              <a:cs typeface="Arial"/>
              <a:sym typeface="Arial"/>
            </a:endParaRPr>
          </a:p>
        </p:txBody>
      </p:sp>
      <p:sp>
        <p:nvSpPr>
          <p:cNvPr id="127" name="Google Shape;127;p2"/>
          <p:cNvSpPr/>
          <p:nvPr/>
        </p:nvSpPr>
        <p:spPr>
          <a:xfrm>
            <a:off x="4622852" y="3001352"/>
            <a:ext cx="1593600" cy="689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latin typeface="Calibri"/>
                <a:ea typeface="Calibri"/>
                <a:cs typeface="Calibri"/>
                <a:sym typeface="Calibri"/>
              </a:rPr>
              <a:t>Predictive Models</a:t>
            </a:r>
            <a:endParaRPr sz="1100" b="0" i="0" u="none" strike="noStrike" cap="none">
              <a:solidFill>
                <a:srgbClr val="000000"/>
              </a:solidFill>
              <a:latin typeface="Arial"/>
              <a:ea typeface="Arial"/>
              <a:cs typeface="Arial"/>
              <a:sym typeface="Arial"/>
            </a:endParaRPr>
          </a:p>
        </p:txBody>
      </p:sp>
      <p:sp>
        <p:nvSpPr>
          <p:cNvPr id="128" name="Google Shape;128;p2"/>
          <p:cNvSpPr/>
          <p:nvPr/>
        </p:nvSpPr>
        <p:spPr>
          <a:xfrm>
            <a:off x="6931107" y="2818489"/>
            <a:ext cx="138000" cy="13110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9" name="Google Shape;129;p2"/>
          <p:cNvSpPr/>
          <p:nvPr/>
        </p:nvSpPr>
        <p:spPr>
          <a:xfrm>
            <a:off x="1461952" y="3001352"/>
            <a:ext cx="1593600" cy="689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latin typeface="Calibri"/>
                <a:ea typeface="Calibri"/>
                <a:cs typeface="Calibri"/>
                <a:sym typeface="Calibri"/>
              </a:rPr>
              <a:t>Data Exploration</a:t>
            </a:r>
            <a:endParaRPr sz="1100" b="0" i="0" u="none" strike="noStrike" cap="none">
              <a:solidFill>
                <a:srgbClr val="000000"/>
              </a:solidFill>
              <a:latin typeface="Arial"/>
              <a:ea typeface="Arial"/>
              <a:cs typeface="Arial"/>
              <a:sym typeface="Arial"/>
            </a:endParaRPr>
          </a:p>
        </p:txBody>
      </p:sp>
      <p:sp>
        <p:nvSpPr>
          <p:cNvPr id="130" name="Google Shape;130;p2"/>
          <p:cNvSpPr/>
          <p:nvPr/>
        </p:nvSpPr>
        <p:spPr>
          <a:xfrm>
            <a:off x="7783752" y="3115277"/>
            <a:ext cx="1593600" cy="689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latin typeface="Calibri"/>
                <a:ea typeface="Calibri"/>
                <a:cs typeface="Calibri"/>
                <a:sym typeface="Calibri"/>
              </a:rPr>
              <a:t>Conclusion</a:t>
            </a:r>
            <a:endParaRPr>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sp>
        <p:nvSpPr>
          <p:cNvPr id="131" name="Google Shape;131;p2"/>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22e342bcb4_0_180"/>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Speed Limit</a:t>
            </a:r>
            <a:endParaRPr/>
          </a:p>
        </p:txBody>
      </p:sp>
      <p:sp>
        <p:nvSpPr>
          <p:cNvPr id="301" name="Google Shape;301;g122e342bcb4_0_180"/>
          <p:cNvSpPr txBox="1"/>
          <p:nvPr/>
        </p:nvSpPr>
        <p:spPr>
          <a:xfrm>
            <a:off x="500700" y="1163250"/>
            <a:ext cx="8142600" cy="319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latin typeface="Calibri"/>
                <a:ea typeface="Calibri"/>
                <a:cs typeface="Calibri"/>
                <a:sym typeface="Calibri"/>
              </a:rPr>
              <a:t>Key Finding:</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Probability of severe accidents is much </a:t>
            </a:r>
            <a:r>
              <a:rPr lang="en-GB" b="1">
                <a:latin typeface="Calibri"/>
                <a:ea typeface="Calibri"/>
                <a:cs typeface="Calibri"/>
                <a:sym typeface="Calibri"/>
              </a:rPr>
              <a:t>higher at speed limits over 40km/h</a:t>
            </a:r>
            <a:endParaRPr b="1">
              <a:latin typeface="Calibri"/>
              <a:ea typeface="Calibri"/>
              <a:cs typeface="Calibri"/>
              <a:sym typeface="Calibri"/>
            </a:endParaRPr>
          </a:p>
          <a:p>
            <a:pPr marL="0" lvl="0" indent="0" algn="l" rtl="0">
              <a:lnSpc>
                <a:spcPct val="150000"/>
              </a:lnSpc>
              <a:spcBef>
                <a:spcPts val="0"/>
              </a:spcBef>
              <a:spcAft>
                <a:spcPts val="0"/>
              </a:spcAft>
              <a:buNone/>
            </a:pPr>
            <a:endParaRPr>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r>
              <a:rPr lang="en-GB" b="1">
                <a:latin typeface="Calibri"/>
                <a:ea typeface="Calibri"/>
                <a:cs typeface="Calibri"/>
                <a:sym typeface="Calibri"/>
              </a:rPr>
              <a:t>Possible Explanation for Significance:</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Every 8km/h increase in maximum state speed limit is associated with an 8% increase in mortality rates on highways (IIHS)</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At higher speeds, there will be greater impact and damage in the event of a vehicular collision</a:t>
            </a:r>
            <a:endParaRPr>
              <a:latin typeface="Calibri"/>
              <a:ea typeface="Calibri"/>
              <a:cs typeface="Calibri"/>
              <a:sym typeface="Calibri"/>
            </a:endParaRPr>
          </a:p>
        </p:txBody>
      </p:sp>
      <p:sp>
        <p:nvSpPr>
          <p:cNvPr id="302" name="Google Shape;302;g122e342bcb4_0_180"/>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22e342bcb4_0_187"/>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Engine Capacity (cc)</a:t>
            </a:r>
            <a:endParaRPr/>
          </a:p>
        </p:txBody>
      </p:sp>
      <p:sp>
        <p:nvSpPr>
          <p:cNvPr id="309" name="Google Shape;309;g122e342bcb4_0_187"/>
          <p:cNvSpPr txBox="1"/>
          <p:nvPr/>
        </p:nvSpPr>
        <p:spPr>
          <a:xfrm>
            <a:off x="500700" y="1163250"/>
            <a:ext cx="8142600" cy="319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latin typeface="Calibri"/>
                <a:ea typeface="Calibri"/>
                <a:cs typeface="Calibri"/>
                <a:sym typeface="Calibri"/>
              </a:rPr>
              <a:t>Key Finding:</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Vehicles with </a:t>
            </a:r>
            <a:r>
              <a:rPr lang="en-GB" b="1">
                <a:latin typeface="Calibri"/>
                <a:ea typeface="Calibri"/>
                <a:cs typeface="Calibri"/>
                <a:sym typeface="Calibri"/>
              </a:rPr>
              <a:t>higher engine capacity</a:t>
            </a:r>
            <a:r>
              <a:rPr lang="en-GB">
                <a:latin typeface="Calibri"/>
                <a:ea typeface="Calibri"/>
                <a:cs typeface="Calibri"/>
                <a:sym typeface="Calibri"/>
              </a:rPr>
              <a:t> have higher probability of being involved in fatal crashes</a:t>
            </a:r>
            <a:endParaRPr>
              <a:latin typeface="Calibri"/>
              <a:ea typeface="Calibri"/>
              <a:cs typeface="Calibri"/>
              <a:sym typeface="Calibri"/>
            </a:endParaRPr>
          </a:p>
          <a:p>
            <a:pPr marL="0" lvl="0" indent="0" algn="l" rtl="0">
              <a:lnSpc>
                <a:spcPct val="150000"/>
              </a:lnSpc>
              <a:spcBef>
                <a:spcPts val="0"/>
              </a:spcBef>
              <a:spcAft>
                <a:spcPts val="0"/>
              </a:spcAft>
              <a:buNone/>
            </a:pPr>
            <a:endParaRPr>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r>
              <a:rPr lang="en-GB" b="1">
                <a:latin typeface="Calibri"/>
                <a:ea typeface="Calibri"/>
                <a:cs typeface="Calibri"/>
                <a:sym typeface="Calibri"/>
              </a:rPr>
              <a:t>Possible Explanation for Significance:</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More powerful vehicles are able to accelerate faster and travel at higher speeds</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Speed is a strong predictor of accident severity</a:t>
            </a:r>
            <a:endParaRPr>
              <a:latin typeface="Calibri"/>
              <a:ea typeface="Calibri"/>
              <a:cs typeface="Calibri"/>
              <a:sym typeface="Calibri"/>
            </a:endParaRPr>
          </a:p>
        </p:txBody>
      </p:sp>
      <p:sp>
        <p:nvSpPr>
          <p:cNvPr id="310" name="Google Shape;310;g122e342bcb4_0_187"/>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22e342bcb4_0_194"/>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Time of the Day</a:t>
            </a:r>
            <a:endParaRPr/>
          </a:p>
        </p:txBody>
      </p:sp>
      <p:sp>
        <p:nvSpPr>
          <p:cNvPr id="317" name="Google Shape;317;g122e342bcb4_0_194"/>
          <p:cNvSpPr txBox="1"/>
          <p:nvPr/>
        </p:nvSpPr>
        <p:spPr>
          <a:xfrm>
            <a:off x="500700" y="1163250"/>
            <a:ext cx="8142600" cy="319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latin typeface="Calibri"/>
                <a:ea typeface="Calibri"/>
                <a:cs typeface="Calibri"/>
                <a:sym typeface="Calibri"/>
              </a:rPr>
              <a:t>Key Finding:</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Higher percentage of severe accidents occur during </a:t>
            </a:r>
            <a:r>
              <a:rPr lang="en-GB" b="1">
                <a:latin typeface="Calibri"/>
                <a:ea typeface="Calibri"/>
                <a:cs typeface="Calibri"/>
                <a:sym typeface="Calibri"/>
              </a:rPr>
              <a:t>non-peak hours at night</a:t>
            </a:r>
            <a:r>
              <a:rPr lang="en-GB">
                <a:latin typeface="Calibri"/>
                <a:ea typeface="Calibri"/>
                <a:cs typeface="Calibri"/>
                <a:sym typeface="Calibri"/>
              </a:rPr>
              <a:t> compared to non- severe accidents</a:t>
            </a:r>
            <a:endParaRPr>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r>
              <a:rPr lang="en-GB" b="1">
                <a:latin typeface="Calibri"/>
                <a:ea typeface="Calibri"/>
                <a:cs typeface="Calibri"/>
                <a:sym typeface="Calibri"/>
              </a:rPr>
              <a:t>Possible Explanation for Significance:</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Risk of fatal accident at night is three times higher compared to driving during the day (NHTSA)</a:t>
            </a:r>
            <a:endParaRPr>
              <a:latin typeface="Calibri"/>
              <a:ea typeface="Calibri"/>
              <a:cs typeface="Calibri"/>
              <a:sym typeface="Calibri"/>
            </a:endParaRPr>
          </a:p>
          <a:p>
            <a:pPr marL="914400" lvl="1"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Lower seat belt usage </a:t>
            </a:r>
            <a:endParaRPr>
              <a:latin typeface="Calibri"/>
              <a:ea typeface="Calibri"/>
              <a:cs typeface="Calibri"/>
              <a:sym typeface="Calibri"/>
            </a:endParaRPr>
          </a:p>
          <a:p>
            <a:pPr marL="914400" lvl="1"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Higher occurrence of speeding and drink-driving</a:t>
            </a:r>
            <a:endParaRPr>
              <a:latin typeface="Calibri"/>
              <a:ea typeface="Calibri"/>
              <a:cs typeface="Calibri"/>
              <a:sym typeface="Calibri"/>
            </a:endParaRPr>
          </a:p>
          <a:p>
            <a:pPr marL="914400" lvl="1"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Lower visibility</a:t>
            </a:r>
            <a:endParaRPr>
              <a:latin typeface="Calibri"/>
              <a:ea typeface="Calibri"/>
              <a:cs typeface="Calibri"/>
              <a:sym typeface="Calibri"/>
            </a:endParaRPr>
          </a:p>
          <a:p>
            <a:pPr marL="914400" lvl="1"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Drivers tend to be more drowsy at night</a:t>
            </a:r>
            <a:endParaRPr>
              <a:latin typeface="Calibri"/>
              <a:ea typeface="Calibri"/>
              <a:cs typeface="Calibri"/>
              <a:sym typeface="Calibri"/>
            </a:endParaRPr>
          </a:p>
        </p:txBody>
      </p:sp>
      <p:sp>
        <p:nvSpPr>
          <p:cNvPr id="318" name="Google Shape;318;g122e342bcb4_0_194"/>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22e342bcb4_0_201"/>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Casualty Type</a:t>
            </a:r>
            <a:endParaRPr/>
          </a:p>
        </p:txBody>
      </p:sp>
      <p:sp>
        <p:nvSpPr>
          <p:cNvPr id="325" name="Google Shape;325;g122e342bcb4_0_201"/>
          <p:cNvSpPr txBox="1"/>
          <p:nvPr/>
        </p:nvSpPr>
        <p:spPr>
          <a:xfrm>
            <a:off x="500700" y="1163250"/>
            <a:ext cx="8142600" cy="319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latin typeface="Calibri"/>
                <a:ea typeface="Calibri"/>
                <a:cs typeface="Calibri"/>
                <a:sym typeface="Calibri"/>
              </a:rPr>
              <a:t>Key Finding:</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b="1">
                <a:latin typeface="Calibri"/>
                <a:ea typeface="Calibri"/>
                <a:cs typeface="Calibri"/>
                <a:sym typeface="Calibri"/>
              </a:rPr>
              <a:t>Cyclists, motorcyclists and pedestrians </a:t>
            </a:r>
            <a:r>
              <a:rPr lang="en-GB">
                <a:latin typeface="Calibri"/>
                <a:ea typeface="Calibri"/>
                <a:cs typeface="Calibri"/>
                <a:sym typeface="Calibri"/>
              </a:rPr>
              <a:t>more likely to be involved in severe accidents</a:t>
            </a:r>
            <a:endParaRPr>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r>
              <a:rPr lang="en-GB" b="1">
                <a:latin typeface="Calibri"/>
                <a:ea typeface="Calibri"/>
                <a:cs typeface="Calibri"/>
                <a:sym typeface="Calibri"/>
              </a:rPr>
              <a:t>Possible Explanation for Significance:</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No external protective device to absorb impact of road crash </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These vehicles have lesser stability compared to other vehicles</a:t>
            </a:r>
            <a:endParaRPr>
              <a:latin typeface="Calibri"/>
              <a:ea typeface="Calibri"/>
              <a:cs typeface="Calibri"/>
              <a:sym typeface="Calibri"/>
            </a:endParaRPr>
          </a:p>
        </p:txBody>
      </p:sp>
      <p:sp>
        <p:nvSpPr>
          <p:cNvPr id="326" name="Google Shape;326;g122e342bcb4_0_201"/>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122e342bcb4_0_208"/>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Vehicle Manoeuvre </a:t>
            </a:r>
            <a:endParaRPr/>
          </a:p>
        </p:txBody>
      </p:sp>
      <p:sp>
        <p:nvSpPr>
          <p:cNvPr id="333" name="Google Shape;333;g122e342bcb4_0_208"/>
          <p:cNvSpPr txBox="1"/>
          <p:nvPr/>
        </p:nvSpPr>
        <p:spPr>
          <a:xfrm>
            <a:off x="500700" y="1163250"/>
            <a:ext cx="8142600" cy="319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latin typeface="Calibri"/>
                <a:ea typeface="Calibri"/>
                <a:cs typeface="Calibri"/>
                <a:sym typeface="Calibri"/>
              </a:rPr>
              <a:t>Key Finding:</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b="1">
                <a:latin typeface="Calibri"/>
                <a:ea typeface="Calibri"/>
                <a:cs typeface="Calibri"/>
                <a:sym typeface="Calibri"/>
              </a:rPr>
              <a:t>Vehicles that perform overtaking manoeuvres</a:t>
            </a:r>
            <a:r>
              <a:rPr lang="en-GB">
                <a:latin typeface="Calibri"/>
                <a:ea typeface="Calibri"/>
                <a:cs typeface="Calibri"/>
                <a:sym typeface="Calibri"/>
              </a:rPr>
              <a:t> have higher risk of severe accidents compared to non-severe accidents</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More overtaking manoeuvre accidents involve larger sized vehicles (vans, trucks, etc.)</a:t>
            </a:r>
            <a:endParaRPr>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r>
              <a:rPr lang="en-GB" b="1">
                <a:latin typeface="Calibri"/>
                <a:ea typeface="Calibri"/>
                <a:cs typeface="Calibri"/>
                <a:sym typeface="Calibri"/>
              </a:rPr>
              <a:t>Possible Explanation for Significance:</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Larger vehicles have more prominent blind spots</a:t>
            </a:r>
            <a:endParaRPr>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Overtaking is one of the most dangerous manoeuvres for drivers and riders (ROSPA, 2021)</a:t>
            </a:r>
            <a:endParaRPr>
              <a:latin typeface="Calibri"/>
              <a:ea typeface="Calibri"/>
              <a:cs typeface="Calibri"/>
              <a:sym typeface="Calibri"/>
            </a:endParaRPr>
          </a:p>
        </p:txBody>
      </p:sp>
      <p:sp>
        <p:nvSpPr>
          <p:cNvPr id="334" name="Google Shape;334;g122e342bcb4_0_20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122e342bcb4_0_215"/>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GB"/>
              <a:t>Journey Purpose</a:t>
            </a:r>
            <a:endParaRPr/>
          </a:p>
        </p:txBody>
      </p:sp>
      <p:sp>
        <p:nvSpPr>
          <p:cNvPr id="341" name="Google Shape;341;g122e342bcb4_0_215"/>
          <p:cNvSpPr txBox="1"/>
          <p:nvPr/>
        </p:nvSpPr>
        <p:spPr>
          <a:xfrm>
            <a:off x="500700" y="1163250"/>
            <a:ext cx="8142600" cy="319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latin typeface="Calibri"/>
                <a:ea typeface="Calibri"/>
                <a:cs typeface="Calibri"/>
                <a:sym typeface="Calibri"/>
              </a:rPr>
              <a:t>Key Finding:</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b="1">
                <a:latin typeface="Calibri"/>
                <a:ea typeface="Calibri"/>
                <a:cs typeface="Calibri"/>
                <a:sym typeface="Calibri"/>
              </a:rPr>
              <a:t>School or work related commutes</a:t>
            </a:r>
            <a:r>
              <a:rPr lang="en-GB">
                <a:latin typeface="Calibri"/>
                <a:ea typeface="Calibri"/>
                <a:cs typeface="Calibri"/>
                <a:sym typeface="Calibri"/>
              </a:rPr>
              <a:t> have lower risk of serious accidents compared to those under the </a:t>
            </a:r>
            <a:r>
              <a:rPr lang="en-GB" b="1">
                <a:latin typeface="Calibri"/>
                <a:ea typeface="Calibri"/>
                <a:cs typeface="Calibri"/>
                <a:sym typeface="Calibri"/>
              </a:rPr>
              <a:t>“other” category (e.g. leisure travel, etc.)</a:t>
            </a:r>
            <a:endParaRPr b="1">
              <a:latin typeface="Calibri"/>
              <a:ea typeface="Calibri"/>
              <a:cs typeface="Calibri"/>
              <a:sym typeface="Calibri"/>
            </a:endParaRPr>
          </a:p>
          <a:p>
            <a:pPr marL="0" lvl="0" indent="0" algn="l" rtl="0">
              <a:lnSpc>
                <a:spcPct val="150000"/>
              </a:lnSpc>
              <a:spcBef>
                <a:spcPts val="0"/>
              </a:spcBef>
              <a:spcAft>
                <a:spcPts val="0"/>
              </a:spcAft>
              <a:buNone/>
            </a:pPr>
            <a:endParaRPr b="1">
              <a:latin typeface="Calibri"/>
              <a:ea typeface="Calibri"/>
              <a:cs typeface="Calibri"/>
              <a:sym typeface="Calibri"/>
            </a:endParaRPr>
          </a:p>
          <a:p>
            <a:pPr marL="0" lvl="0" indent="0" algn="l" rtl="0">
              <a:lnSpc>
                <a:spcPct val="150000"/>
              </a:lnSpc>
              <a:spcBef>
                <a:spcPts val="0"/>
              </a:spcBef>
              <a:spcAft>
                <a:spcPts val="0"/>
              </a:spcAft>
              <a:buNone/>
            </a:pPr>
            <a:r>
              <a:rPr lang="en-GB" b="1">
                <a:latin typeface="Calibri"/>
                <a:ea typeface="Calibri"/>
                <a:cs typeface="Calibri"/>
                <a:sym typeface="Calibri"/>
              </a:rPr>
              <a:t>Possible Explanation for Significance:</a:t>
            </a:r>
            <a:endParaRPr b="1">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Leisure travelers have higher likelihood of being involved in severe accidents</a:t>
            </a:r>
            <a:endParaRPr>
              <a:latin typeface="Calibri"/>
              <a:ea typeface="Calibri"/>
              <a:cs typeface="Calibri"/>
              <a:sym typeface="Calibri"/>
            </a:endParaRPr>
          </a:p>
          <a:p>
            <a:pPr marL="914400" lvl="1"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Leisure travelers more likely to exceed speed limits </a:t>
            </a:r>
            <a:r>
              <a:rPr lang="en-GB">
                <a:solidFill>
                  <a:schemeClr val="dk1"/>
                </a:solidFill>
                <a:latin typeface="Calibri"/>
                <a:ea typeface="Calibri"/>
                <a:cs typeface="Calibri"/>
                <a:sym typeface="Calibri"/>
              </a:rPr>
              <a:t>(Febres et al., 2019)</a:t>
            </a:r>
            <a:endParaRPr>
              <a:latin typeface="Calibri"/>
              <a:ea typeface="Calibri"/>
              <a:cs typeface="Calibri"/>
              <a:sym typeface="Calibri"/>
            </a:endParaRPr>
          </a:p>
          <a:p>
            <a:pPr marL="914400" lvl="1" indent="-317500" algn="l" rtl="0">
              <a:lnSpc>
                <a:spcPct val="150000"/>
              </a:lnSpc>
              <a:spcBef>
                <a:spcPts val="0"/>
              </a:spcBef>
              <a:spcAft>
                <a:spcPts val="0"/>
              </a:spcAft>
              <a:buSzPts val="1400"/>
              <a:buFont typeface="Calibri"/>
              <a:buChar char="○"/>
            </a:pPr>
            <a:r>
              <a:rPr lang="en-GB">
                <a:latin typeface="Calibri"/>
                <a:ea typeface="Calibri"/>
                <a:cs typeface="Calibri"/>
                <a:sym typeface="Calibri"/>
              </a:rPr>
              <a:t>Leisure travelers more like to be easily distracted (Febres et al., 2019)</a:t>
            </a:r>
            <a:endParaRPr>
              <a:latin typeface="Calibri"/>
              <a:ea typeface="Calibri"/>
              <a:cs typeface="Calibri"/>
              <a:sym typeface="Calibri"/>
            </a:endParaRPr>
          </a:p>
          <a:p>
            <a:pPr marL="0" lvl="0" indent="0" algn="l" rtl="0">
              <a:lnSpc>
                <a:spcPct val="150000"/>
              </a:lnSpc>
              <a:spcBef>
                <a:spcPts val="0"/>
              </a:spcBef>
              <a:spcAft>
                <a:spcPts val="0"/>
              </a:spcAft>
              <a:buNone/>
            </a:pPr>
            <a:endParaRPr>
              <a:latin typeface="Calibri"/>
              <a:ea typeface="Calibri"/>
              <a:cs typeface="Calibri"/>
              <a:sym typeface="Calibri"/>
            </a:endParaRPr>
          </a:p>
        </p:txBody>
      </p:sp>
      <p:sp>
        <p:nvSpPr>
          <p:cNvPr id="342" name="Google Shape;342;g122e342bcb4_0_215"/>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22e0a860d6_0_9"/>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Overview of Prescriptive Techniques</a:t>
            </a:r>
            <a:endParaRPr/>
          </a:p>
        </p:txBody>
      </p:sp>
      <p:sp>
        <p:nvSpPr>
          <p:cNvPr id="348" name="Google Shape;348;g122e0a860d6_0_9"/>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pic>
        <p:nvPicPr>
          <p:cNvPr id="349" name="Google Shape;349;g122e0a860d6_0_9"/>
          <p:cNvPicPr preferRelativeResize="0"/>
          <p:nvPr/>
        </p:nvPicPr>
        <p:blipFill rotWithShape="1">
          <a:blip r:embed="rId3">
            <a:alphaModFix/>
          </a:blip>
          <a:srcRect l="1457" t="1847" r="2665" b="2895"/>
          <a:stretch/>
        </p:blipFill>
        <p:spPr>
          <a:xfrm>
            <a:off x="1836213" y="900075"/>
            <a:ext cx="5471575" cy="3638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22e0a860d6_0_243"/>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Basis of Comparison - What do we look for in our models?</a:t>
            </a:r>
            <a:endParaRPr/>
          </a:p>
        </p:txBody>
      </p:sp>
      <p:sp>
        <p:nvSpPr>
          <p:cNvPr id="355" name="Google Shape;355;g122e0a860d6_0_243"/>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
        <p:nvSpPr>
          <p:cNvPr id="356" name="Google Shape;356;g122e0a860d6_0_243"/>
          <p:cNvSpPr/>
          <p:nvPr/>
        </p:nvSpPr>
        <p:spPr>
          <a:xfrm>
            <a:off x="343575" y="1001400"/>
            <a:ext cx="4106700" cy="162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7" name="Google Shape;357;g122e0a860d6_0_243"/>
          <p:cNvSpPr/>
          <p:nvPr/>
        </p:nvSpPr>
        <p:spPr>
          <a:xfrm>
            <a:off x="4693725" y="1001400"/>
            <a:ext cx="4106700" cy="162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8" name="Google Shape;358;g122e0a860d6_0_243"/>
          <p:cNvSpPr/>
          <p:nvPr/>
        </p:nvSpPr>
        <p:spPr>
          <a:xfrm>
            <a:off x="343575" y="2868000"/>
            <a:ext cx="4106700" cy="162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9" name="Google Shape;359;g122e0a860d6_0_243"/>
          <p:cNvSpPr/>
          <p:nvPr/>
        </p:nvSpPr>
        <p:spPr>
          <a:xfrm>
            <a:off x="4693725" y="2868000"/>
            <a:ext cx="4106700" cy="162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60" name="Google Shape;360;g122e0a860d6_0_243"/>
          <p:cNvSpPr txBox="1"/>
          <p:nvPr/>
        </p:nvSpPr>
        <p:spPr>
          <a:xfrm>
            <a:off x="530625" y="1180838"/>
            <a:ext cx="3732600" cy="125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latin typeface="Calibri"/>
                <a:ea typeface="Calibri"/>
                <a:cs typeface="Calibri"/>
                <a:sym typeface="Calibri"/>
              </a:rPr>
              <a:t>False Negative Rate (FNR)</a:t>
            </a:r>
            <a:endParaRPr b="1">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Predicting -ve when +ve</a:t>
            </a:r>
            <a:endParaRPr>
              <a:latin typeface="Calibri"/>
              <a:ea typeface="Calibri"/>
              <a:cs typeface="Calibri"/>
              <a:sym typeface="Calibri"/>
            </a:endParaRPr>
          </a:p>
          <a:p>
            <a:pPr marL="0" lvl="0" indent="0" algn="l" rtl="0">
              <a:lnSpc>
                <a:spcPct val="115000"/>
              </a:lnSpc>
              <a:spcBef>
                <a:spcPts val="0"/>
              </a:spcBef>
              <a:spcAft>
                <a:spcPts val="0"/>
              </a:spcAft>
              <a:buNone/>
            </a:pPr>
            <a:r>
              <a:rPr lang="en-GB" b="1">
                <a:latin typeface="Calibri"/>
                <a:ea typeface="Calibri"/>
                <a:cs typeface="Calibri"/>
                <a:sym typeface="Calibri"/>
              </a:rPr>
              <a:t>False Positive Rate (FPR)</a:t>
            </a:r>
            <a:endParaRPr b="1">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Predicting +ve when -ve</a:t>
            </a:r>
            <a:endParaRPr>
              <a:latin typeface="Calibri"/>
              <a:ea typeface="Calibri"/>
              <a:cs typeface="Calibri"/>
              <a:sym typeface="Calibri"/>
            </a:endParaRPr>
          </a:p>
        </p:txBody>
      </p:sp>
      <p:sp>
        <p:nvSpPr>
          <p:cNvPr id="361" name="Google Shape;361;g122e0a860d6_0_243"/>
          <p:cNvSpPr txBox="1"/>
          <p:nvPr/>
        </p:nvSpPr>
        <p:spPr>
          <a:xfrm>
            <a:off x="4880775" y="1180838"/>
            <a:ext cx="3732600" cy="12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alibri"/>
                <a:ea typeface="Calibri"/>
                <a:cs typeface="Calibri"/>
                <a:sym typeface="Calibri"/>
              </a:rPr>
              <a:t>Area Under Curve (AUC)</a:t>
            </a:r>
            <a:endParaRPr b="1">
              <a:latin typeface="Calibri"/>
              <a:ea typeface="Calibri"/>
              <a:cs typeface="Calibri"/>
              <a:sym typeface="Calibri"/>
            </a:endParaRPr>
          </a:p>
        </p:txBody>
      </p:sp>
      <p:sp>
        <p:nvSpPr>
          <p:cNvPr id="362" name="Google Shape;362;g122e0a860d6_0_243"/>
          <p:cNvSpPr txBox="1"/>
          <p:nvPr/>
        </p:nvSpPr>
        <p:spPr>
          <a:xfrm>
            <a:off x="530625" y="3052488"/>
            <a:ext cx="3732600" cy="12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alibri"/>
                <a:ea typeface="Calibri"/>
                <a:cs typeface="Calibri"/>
                <a:sym typeface="Calibri"/>
              </a:rPr>
              <a:t>F2 Score</a:t>
            </a:r>
            <a:endParaRPr b="1">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b="1">
                <a:latin typeface="Calibri"/>
                <a:ea typeface="Calibri"/>
                <a:cs typeface="Calibri"/>
                <a:sym typeface="Calibri"/>
              </a:rPr>
              <a:t>Incorporates predictive accuracy and FN</a:t>
            </a:r>
            <a:endParaRPr b="1">
              <a:latin typeface="Calibri"/>
              <a:ea typeface="Calibri"/>
              <a:cs typeface="Calibri"/>
              <a:sym typeface="Calibri"/>
            </a:endParaRPr>
          </a:p>
        </p:txBody>
      </p:sp>
      <p:sp>
        <p:nvSpPr>
          <p:cNvPr id="363" name="Google Shape;363;g122e0a860d6_0_243"/>
          <p:cNvSpPr txBox="1"/>
          <p:nvPr/>
        </p:nvSpPr>
        <p:spPr>
          <a:xfrm>
            <a:off x="4880775" y="3052488"/>
            <a:ext cx="3732600" cy="12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alibri"/>
                <a:ea typeface="Calibri"/>
                <a:cs typeface="Calibri"/>
                <a:sym typeface="Calibri"/>
              </a:rPr>
              <a:t>Estimated Cost Model</a:t>
            </a:r>
            <a:endParaRPr b="1">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22e0a860d6_0_235"/>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Most important - F2 Score</a:t>
            </a:r>
            <a:endParaRPr/>
          </a:p>
        </p:txBody>
      </p:sp>
      <p:sp>
        <p:nvSpPr>
          <p:cNvPr id="369" name="Google Shape;369;g122e0a860d6_0_235"/>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pic>
        <p:nvPicPr>
          <p:cNvPr id="370" name="Google Shape;370;g122e0a860d6_0_235"/>
          <p:cNvPicPr preferRelativeResize="0"/>
          <p:nvPr/>
        </p:nvPicPr>
        <p:blipFill>
          <a:blip r:embed="rId3">
            <a:alphaModFix/>
          </a:blip>
          <a:stretch>
            <a:fillRect/>
          </a:stretch>
        </p:blipFill>
        <p:spPr>
          <a:xfrm>
            <a:off x="2066925" y="1340425"/>
            <a:ext cx="5010150" cy="1009650"/>
          </a:xfrm>
          <a:prstGeom prst="rect">
            <a:avLst/>
          </a:prstGeom>
          <a:noFill/>
          <a:ln>
            <a:noFill/>
          </a:ln>
        </p:spPr>
      </p:pic>
      <p:sp>
        <p:nvSpPr>
          <p:cNvPr id="371" name="Google Shape;371;g122e0a860d6_0_235"/>
          <p:cNvSpPr txBox="1"/>
          <p:nvPr/>
        </p:nvSpPr>
        <p:spPr>
          <a:xfrm>
            <a:off x="1024350" y="2640025"/>
            <a:ext cx="7095300" cy="1760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Calibri"/>
              <a:buChar char="●"/>
            </a:pPr>
            <a:r>
              <a:rPr lang="en-GB" dirty="0">
                <a:latin typeface="Calibri"/>
                <a:ea typeface="Calibri"/>
                <a:cs typeface="Calibri"/>
                <a:sym typeface="Calibri"/>
              </a:rPr>
              <a:t>Measure of how well a model predicts outcome</a:t>
            </a:r>
            <a:r>
              <a:rPr lang="en-GB">
                <a:latin typeface="Calibri"/>
                <a:ea typeface="Calibri"/>
                <a:cs typeface="Calibri"/>
                <a:sym typeface="Calibri"/>
              </a:rPr>
              <a:t>, factoring in FN</a:t>
            </a:r>
            <a:endParaRPr dirty="0">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dirty="0">
                <a:latin typeface="Calibri"/>
                <a:ea typeface="Calibri"/>
                <a:cs typeface="Calibri"/>
                <a:sym typeface="Calibri"/>
              </a:rPr>
              <a:t>A variation of F1 score that places heavier weights on False Negatives (FN)</a:t>
            </a:r>
            <a:endParaRPr dirty="0">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dirty="0">
                <a:latin typeface="Calibri"/>
                <a:ea typeface="Calibri"/>
                <a:cs typeface="Calibri"/>
                <a:sym typeface="Calibri"/>
              </a:rPr>
              <a:t>Higher FN count is penalized with a lower F2 score</a:t>
            </a:r>
            <a:endParaRPr dirty="0">
              <a:latin typeface="Calibri"/>
              <a:ea typeface="Calibri"/>
              <a:cs typeface="Calibri"/>
              <a:sym typeface="Calibri"/>
            </a:endParaRPr>
          </a:p>
          <a:p>
            <a:pPr marL="457200" lvl="0" indent="0" algn="l" rtl="0">
              <a:lnSpc>
                <a:spcPct val="115000"/>
              </a:lnSpc>
              <a:spcBef>
                <a:spcPts val="0"/>
              </a:spcBef>
              <a:spcAft>
                <a:spcPts val="0"/>
              </a:spcAft>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122e0a860d6_0_122"/>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What is Logistic Regression?</a:t>
            </a:r>
            <a:endParaRPr/>
          </a:p>
        </p:txBody>
      </p:sp>
      <p:sp>
        <p:nvSpPr>
          <p:cNvPr id="377" name="Google Shape;377;g122e0a860d6_0_122"/>
          <p:cNvSpPr/>
          <p:nvPr/>
        </p:nvSpPr>
        <p:spPr>
          <a:xfrm>
            <a:off x="70243" y="952943"/>
            <a:ext cx="1490400" cy="866100"/>
          </a:xfrm>
          <a:prstGeom prst="rect">
            <a:avLst/>
          </a:prstGeom>
          <a:solidFill>
            <a:srgbClr val="FF0000"/>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solidFill>
                  <a:srgbClr val="FFFFFF"/>
                </a:solidFill>
                <a:latin typeface="Calibri"/>
                <a:ea typeface="Calibri"/>
                <a:cs typeface="Calibri"/>
                <a:sym typeface="Calibri"/>
              </a:rPr>
              <a:t>Logistic Regression</a:t>
            </a:r>
            <a:endParaRPr sz="900" b="1" i="0" u="none" strike="noStrike" cap="none">
              <a:solidFill>
                <a:srgbClr val="FFFFFF"/>
              </a:solidFill>
            </a:endParaRPr>
          </a:p>
        </p:txBody>
      </p:sp>
      <p:sp>
        <p:nvSpPr>
          <p:cNvPr id="378" name="Google Shape;378;g122e0a860d6_0_122"/>
          <p:cNvSpPr/>
          <p:nvPr/>
        </p:nvSpPr>
        <p:spPr>
          <a:xfrm>
            <a:off x="71032" y="1901402"/>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chemeClr val="lt2"/>
                </a:solidFill>
                <a:latin typeface="Calibri"/>
                <a:ea typeface="Calibri"/>
                <a:cs typeface="Calibri"/>
                <a:sym typeface="Calibri"/>
              </a:rPr>
              <a:t>MARS</a:t>
            </a:r>
            <a:endParaRPr sz="1200" b="1" i="0" u="none" strike="noStrike" cap="none">
              <a:solidFill>
                <a:schemeClr val="lt2"/>
              </a:solidFill>
              <a:latin typeface="Calibri"/>
              <a:ea typeface="Calibri"/>
              <a:cs typeface="Calibri"/>
              <a:sym typeface="Calibri"/>
            </a:endParaRPr>
          </a:p>
        </p:txBody>
      </p:sp>
      <p:sp>
        <p:nvSpPr>
          <p:cNvPr id="379" name="Google Shape;379;g122e0a860d6_0_122"/>
          <p:cNvSpPr/>
          <p:nvPr/>
        </p:nvSpPr>
        <p:spPr>
          <a:xfrm>
            <a:off x="71032" y="2849862"/>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chemeClr val="lt2"/>
                </a:solidFill>
                <a:latin typeface="Calibri"/>
                <a:ea typeface="Calibri"/>
                <a:cs typeface="Calibri"/>
                <a:sym typeface="Calibri"/>
              </a:rPr>
              <a:t>CART</a:t>
            </a:r>
            <a:endParaRPr sz="1400" b="1" i="0" u="none" strike="noStrike" cap="none">
              <a:solidFill>
                <a:schemeClr val="lt2"/>
              </a:solidFill>
              <a:latin typeface="Calibri"/>
              <a:ea typeface="Calibri"/>
              <a:cs typeface="Calibri"/>
              <a:sym typeface="Calibri"/>
            </a:endParaRPr>
          </a:p>
        </p:txBody>
      </p:sp>
      <p:sp>
        <p:nvSpPr>
          <p:cNvPr id="380" name="Google Shape;380;g122e0a860d6_0_122"/>
          <p:cNvSpPr/>
          <p:nvPr/>
        </p:nvSpPr>
        <p:spPr>
          <a:xfrm>
            <a:off x="70243" y="3798323"/>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2"/>
                </a:solidFill>
                <a:latin typeface="Calibri"/>
                <a:ea typeface="Calibri"/>
                <a:cs typeface="Calibri"/>
                <a:sym typeface="Calibri"/>
              </a:rPr>
              <a:t>Random Forest</a:t>
            </a:r>
            <a:r>
              <a:rPr lang="en-GB" sz="1300" b="1" i="0" u="none" strike="noStrike" cap="none">
                <a:solidFill>
                  <a:schemeClr val="lt2"/>
                </a:solidFill>
                <a:latin typeface="Calibri"/>
                <a:ea typeface="Calibri"/>
                <a:cs typeface="Calibri"/>
                <a:sym typeface="Calibri"/>
              </a:rPr>
              <a:t> </a:t>
            </a:r>
            <a:endParaRPr sz="1000" b="1" i="0" u="none" strike="noStrike" cap="none">
              <a:solidFill>
                <a:schemeClr val="lt2"/>
              </a:solidFill>
            </a:endParaRPr>
          </a:p>
        </p:txBody>
      </p:sp>
      <p:sp>
        <p:nvSpPr>
          <p:cNvPr id="381" name="Google Shape;381;g122e0a860d6_0_122"/>
          <p:cNvSpPr/>
          <p:nvPr/>
        </p:nvSpPr>
        <p:spPr>
          <a:xfrm rot="5400000">
            <a:off x="1595222" y="1224455"/>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82" name="Google Shape;382;g122e0a860d6_0_122"/>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
        <p:nvSpPr>
          <p:cNvPr id="383" name="Google Shape;383;g122e0a860d6_0_122"/>
          <p:cNvSpPr txBox="1"/>
          <p:nvPr/>
        </p:nvSpPr>
        <p:spPr>
          <a:xfrm>
            <a:off x="2154500" y="876750"/>
            <a:ext cx="5846400" cy="1393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Classifies categorical outcomes with a logit function</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Output is log odds → Used to calculate probability</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If probability &gt; 0.5, outcome is classified as serious</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Highly interpretable and explainable model</a:t>
            </a:r>
            <a:endParaRPr>
              <a:latin typeface="Calibri"/>
              <a:ea typeface="Calibri"/>
              <a:cs typeface="Calibri"/>
              <a:sym typeface="Calibri"/>
            </a:endParaRPr>
          </a:p>
        </p:txBody>
      </p:sp>
      <p:pic>
        <p:nvPicPr>
          <p:cNvPr id="384" name="Google Shape;384;g122e0a860d6_0_122"/>
          <p:cNvPicPr preferRelativeResize="0"/>
          <p:nvPr/>
        </p:nvPicPr>
        <p:blipFill>
          <a:blip r:embed="rId3">
            <a:alphaModFix/>
          </a:blip>
          <a:stretch>
            <a:fillRect/>
          </a:stretch>
        </p:blipFill>
        <p:spPr>
          <a:xfrm>
            <a:off x="2547282" y="2083475"/>
            <a:ext cx="4049420" cy="2491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22e342bcb4_0_0"/>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Business Problem</a:t>
            </a:r>
            <a:endParaRPr/>
          </a:p>
        </p:txBody>
      </p:sp>
      <p:sp>
        <p:nvSpPr>
          <p:cNvPr id="137" name="Google Shape;137;g122e342bcb4_0_0"/>
          <p:cNvSpPr txBox="1"/>
          <p:nvPr/>
        </p:nvSpPr>
        <p:spPr>
          <a:xfrm>
            <a:off x="665850" y="1408550"/>
            <a:ext cx="7812300" cy="252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800">
                <a:latin typeface="Calibri"/>
                <a:ea typeface="Calibri"/>
                <a:cs typeface="Calibri"/>
                <a:sym typeface="Calibri"/>
              </a:rPr>
              <a:t>“</a:t>
            </a:r>
            <a:r>
              <a:rPr lang="en-GB" sz="3800" i="1">
                <a:latin typeface="Calibri"/>
                <a:ea typeface="Calibri"/>
                <a:cs typeface="Calibri"/>
                <a:sym typeface="Calibri"/>
              </a:rPr>
              <a:t>Transport is one of the </a:t>
            </a:r>
            <a:r>
              <a:rPr lang="en-GB" sz="3800" i="1" u="sng">
                <a:latin typeface="Calibri"/>
                <a:ea typeface="Calibri"/>
                <a:cs typeface="Calibri"/>
                <a:sym typeface="Calibri"/>
              </a:rPr>
              <a:t>most important factors</a:t>
            </a:r>
            <a:r>
              <a:rPr lang="en-GB" sz="3800" i="1">
                <a:latin typeface="Calibri"/>
                <a:ea typeface="Calibri"/>
                <a:cs typeface="Calibri"/>
                <a:sym typeface="Calibri"/>
              </a:rPr>
              <a:t> in making the UK Prosper</a:t>
            </a:r>
            <a:r>
              <a:rPr lang="en-GB" sz="3800">
                <a:latin typeface="Calibri"/>
                <a:ea typeface="Calibri"/>
                <a:cs typeface="Calibri"/>
                <a:sym typeface="Calibri"/>
              </a:rPr>
              <a:t>.”</a:t>
            </a:r>
            <a:endParaRPr sz="3800">
              <a:latin typeface="Calibri"/>
              <a:ea typeface="Calibri"/>
              <a:cs typeface="Calibri"/>
              <a:sym typeface="Calibri"/>
            </a:endParaRPr>
          </a:p>
          <a:p>
            <a:pPr marL="0" lvl="0" indent="0" algn="ctr" rtl="0">
              <a:spcBef>
                <a:spcPts val="0"/>
              </a:spcBef>
              <a:spcAft>
                <a:spcPts val="0"/>
              </a:spcAft>
              <a:buNone/>
            </a:pPr>
            <a:endParaRPr sz="3800">
              <a:latin typeface="Calibri"/>
              <a:ea typeface="Calibri"/>
              <a:cs typeface="Calibri"/>
              <a:sym typeface="Calibri"/>
            </a:endParaRPr>
          </a:p>
        </p:txBody>
      </p:sp>
      <p:sp>
        <p:nvSpPr>
          <p:cNvPr id="138" name="Google Shape;138;g122e342bcb4_0_0"/>
          <p:cNvSpPr txBox="1"/>
          <p:nvPr/>
        </p:nvSpPr>
        <p:spPr>
          <a:xfrm>
            <a:off x="2474550" y="3240175"/>
            <a:ext cx="4194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Calibri"/>
                <a:ea typeface="Calibri"/>
                <a:cs typeface="Calibri"/>
                <a:sym typeface="Calibri"/>
              </a:rPr>
              <a:t>- Patrick McLoughlin </a:t>
            </a:r>
            <a:endParaRPr>
              <a:latin typeface="Calibri"/>
              <a:ea typeface="Calibri"/>
              <a:cs typeface="Calibri"/>
              <a:sym typeface="Calibri"/>
            </a:endParaRPr>
          </a:p>
          <a:p>
            <a:pPr marL="0" lvl="0" indent="0" algn="ctr" rtl="0">
              <a:spcBef>
                <a:spcPts val="0"/>
              </a:spcBef>
              <a:spcAft>
                <a:spcPts val="0"/>
              </a:spcAft>
              <a:buNone/>
            </a:pPr>
            <a:r>
              <a:rPr lang="en-GB">
                <a:latin typeface="Calibri"/>
                <a:ea typeface="Calibri"/>
                <a:cs typeface="Calibri"/>
                <a:sym typeface="Calibri"/>
              </a:rPr>
              <a:t>Secretary of State for Transport</a:t>
            </a:r>
            <a:endParaRPr>
              <a:latin typeface="Calibri"/>
              <a:ea typeface="Calibri"/>
              <a:cs typeface="Calibri"/>
              <a:sym typeface="Calibri"/>
            </a:endParaRPr>
          </a:p>
        </p:txBody>
      </p:sp>
      <p:sp>
        <p:nvSpPr>
          <p:cNvPr id="139" name="Google Shape;139;g122e342bcb4_0_0"/>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22e0a860d6_0_144"/>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latin typeface="Arial"/>
                <a:ea typeface="Arial"/>
                <a:cs typeface="Arial"/>
                <a:sym typeface="Arial"/>
              </a:rPr>
              <a:t>Logistic Regression Results Interpretation</a:t>
            </a:r>
            <a:endParaRPr>
              <a:latin typeface="Arial"/>
              <a:ea typeface="Arial"/>
              <a:cs typeface="Arial"/>
              <a:sym typeface="Arial"/>
            </a:endParaRPr>
          </a:p>
        </p:txBody>
      </p:sp>
      <p:sp>
        <p:nvSpPr>
          <p:cNvPr id="390" name="Google Shape;390;g122e0a860d6_0_144"/>
          <p:cNvSpPr/>
          <p:nvPr/>
        </p:nvSpPr>
        <p:spPr>
          <a:xfrm>
            <a:off x="70243" y="952943"/>
            <a:ext cx="1490400" cy="866100"/>
          </a:xfrm>
          <a:prstGeom prst="rect">
            <a:avLst/>
          </a:prstGeom>
          <a:solidFill>
            <a:srgbClr val="FF0000"/>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solidFill>
                  <a:srgbClr val="FFFFFF"/>
                </a:solidFill>
                <a:latin typeface="Calibri"/>
                <a:ea typeface="Calibri"/>
                <a:cs typeface="Calibri"/>
                <a:sym typeface="Calibri"/>
              </a:rPr>
              <a:t>Logistic Regression</a:t>
            </a:r>
            <a:endParaRPr sz="900" b="1" i="0" u="none" strike="noStrike" cap="none">
              <a:solidFill>
                <a:srgbClr val="FFFFFF"/>
              </a:solidFill>
            </a:endParaRPr>
          </a:p>
        </p:txBody>
      </p:sp>
      <p:sp>
        <p:nvSpPr>
          <p:cNvPr id="391" name="Google Shape;391;g122e0a860d6_0_144"/>
          <p:cNvSpPr/>
          <p:nvPr/>
        </p:nvSpPr>
        <p:spPr>
          <a:xfrm>
            <a:off x="71032" y="1901402"/>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chemeClr val="lt2"/>
                </a:solidFill>
                <a:latin typeface="Calibri"/>
                <a:ea typeface="Calibri"/>
                <a:cs typeface="Calibri"/>
                <a:sym typeface="Calibri"/>
              </a:rPr>
              <a:t>MARS</a:t>
            </a:r>
            <a:endParaRPr sz="1200" b="1" i="0" u="none" strike="noStrike" cap="none">
              <a:solidFill>
                <a:schemeClr val="lt2"/>
              </a:solidFill>
              <a:latin typeface="Calibri"/>
              <a:ea typeface="Calibri"/>
              <a:cs typeface="Calibri"/>
              <a:sym typeface="Calibri"/>
            </a:endParaRPr>
          </a:p>
        </p:txBody>
      </p:sp>
      <p:sp>
        <p:nvSpPr>
          <p:cNvPr id="392" name="Google Shape;392;g122e0a860d6_0_144"/>
          <p:cNvSpPr/>
          <p:nvPr/>
        </p:nvSpPr>
        <p:spPr>
          <a:xfrm>
            <a:off x="71032" y="2849862"/>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chemeClr val="lt2"/>
                </a:solidFill>
                <a:latin typeface="Calibri"/>
                <a:ea typeface="Calibri"/>
                <a:cs typeface="Calibri"/>
                <a:sym typeface="Calibri"/>
              </a:rPr>
              <a:t>CART</a:t>
            </a:r>
            <a:endParaRPr sz="1400" b="1" i="0" u="none" strike="noStrike" cap="none">
              <a:solidFill>
                <a:schemeClr val="lt2"/>
              </a:solidFill>
              <a:latin typeface="Calibri"/>
              <a:ea typeface="Calibri"/>
              <a:cs typeface="Calibri"/>
              <a:sym typeface="Calibri"/>
            </a:endParaRPr>
          </a:p>
        </p:txBody>
      </p:sp>
      <p:sp>
        <p:nvSpPr>
          <p:cNvPr id="393" name="Google Shape;393;g122e0a860d6_0_144"/>
          <p:cNvSpPr/>
          <p:nvPr/>
        </p:nvSpPr>
        <p:spPr>
          <a:xfrm>
            <a:off x="70243" y="3798323"/>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2"/>
                </a:solidFill>
                <a:latin typeface="Calibri"/>
                <a:ea typeface="Calibri"/>
                <a:cs typeface="Calibri"/>
                <a:sym typeface="Calibri"/>
              </a:rPr>
              <a:t>Random Forest</a:t>
            </a:r>
            <a:r>
              <a:rPr lang="en-GB" sz="1300" b="1" i="0" u="none" strike="noStrike" cap="none">
                <a:solidFill>
                  <a:schemeClr val="lt2"/>
                </a:solidFill>
                <a:latin typeface="Calibri"/>
                <a:ea typeface="Calibri"/>
                <a:cs typeface="Calibri"/>
                <a:sym typeface="Calibri"/>
              </a:rPr>
              <a:t> </a:t>
            </a:r>
            <a:endParaRPr sz="1000" b="1" i="0" u="none" strike="noStrike" cap="none">
              <a:solidFill>
                <a:schemeClr val="lt2"/>
              </a:solidFill>
            </a:endParaRPr>
          </a:p>
        </p:txBody>
      </p:sp>
      <p:sp>
        <p:nvSpPr>
          <p:cNvPr id="394" name="Google Shape;394;g122e0a860d6_0_144"/>
          <p:cNvSpPr/>
          <p:nvPr/>
        </p:nvSpPr>
        <p:spPr>
          <a:xfrm rot="5400000">
            <a:off x="1595222" y="1224455"/>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95" name="Google Shape;395;g122e0a860d6_0_144"/>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
        <p:nvSpPr>
          <p:cNvPr id="396" name="Google Shape;396;g122e0a860d6_0_144"/>
          <p:cNvSpPr txBox="1"/>
          <p:nvPr/>
        </p:nvSpPr>
        <p:spPr>
          <a:xfrm>
            <a:off x="2012900" y="3398650"/>
            <a:ext cx="6793800" cy="1143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Overall test set accuracy of 64.55%, 65.15%, 64.67%</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FNR decreased across the training sets</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Hybrid test set has lowest FNR of 33.77%</a:t>
            </a:r>
            <a:endParaRPr>
              <a:latin typeface="Calibri"/>
              <a:ea typeface="Calibri"/>
              <a:cs typeface="Calibri"/>
              <a:sym typeface="Calibri"/>
            </a:endParaRPr>
          </a:p>
        </p:txBody>
      </p:sp>
      <p:pic>
        <p:nvPicPr>
          <p:cNvPr id="397" name="Google Shape;397;g122e0a860d6_0_144"/>
          <p:cNvPicPr preferRelativeResize="0"/>
          <p:nvPr/>
        </p:nvPicPr>
        <p:blipFill>
          <a:blip r:embed="rId3">
            <a:alphaModFix/>
          </a:blip>
          <a:stretch>
            <a:fillRect/>
          </a:stretch>
        </p:blipFill>
        <p:spPr>
          <a:xfrm>
            <a:off x="2004500" y="1009100"/>
            <a:ext cx="7037199" cy="2302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122e0a860d6_0_44"/>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What is MARS?</a:t>
            </a:r>
            <a:endParaRPr/>
          </a:p>
        </p:txBody>
      </p:sp>
      <p:sp>
        <p:nvSpPr>
          <p:cNvPr id="403" name="Google Shape;403;g122e0a860d6_0_44"/>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404" name="Google Shape;404;g122e0a860d6_0_44"/>
          <p:cNvSpPr/>
          <p:nvPr/>
        </p:nvSpPr>
        <p:spPr>
          <a:xfrm>
            <a:off x="71032" y="1901402"/>
            <a:ext cx="1490400" cy="866100"/>
          </a:xfrm>
          <a:prstGeom prst="rect">
            <a:avLst/>
          </a:prstGeom>
          <a:solidFill>
            <a:srgbClr val="FF0000"/>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rgbClr val="FFFFFF"/>
                </a:solidFill>
                <a:latin typeface="Calibri"/>
                <a:ea typeface="Calibri"/>
                <a:cs typeface="Calibri"/>
                <a:sym typeface="Calibri"/>
              </a:rPr>
              <a:t>MARS</a:t>
            </a:r>
            <a:endParaRPr sz="1200" b="1" i="0" u="none" strike="noStrike" cap="none">
              <a:solidFill>
                <a:srgbClr val="FFFFFF"/>
              </a:solidFill>
              <a:latin typeface="Calibri"/>
              <a:ea typeface="Calibri"/>
              <a:cs typeface="Calibri"/>
              <a:sym typeface="Calibri"/>
            </a:endParaRPr>
          </a:p>
        </p:txBody>
      </p:sp>
      <p:sp>
        <p:nvSpPr>
          <p:cNvPr id="405" name="Google Shape;405;g122e0a860d6_0_44"/>
          <p:cNvSpPr/>
          <p:nvPr/>
        </p:nvSpPr>
        <p:spPr>
          <a:xfrm>
            <a:off x="71032" y="2849862"/>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chemeClr val="lt2"/>
                </a:solidFill>
                <a:latin typeface="Calibri"/>
                <a:ea typeface="Calibri"/>
                <a:cs typeface="Calibri"/>
                <a:sym typeface="Calibri"/>
              </a:rPr>
              <a:t>CART</a:t>
            </a:r>
            <a:endParaRPr sz="1400" b="1" i="0" u="none" strike="noStrike" cap="none">
              <a:solidFill>
                <a:schemeClr val="lt2"/>
              </a:solidFill>
              <a:latin typeface="Calibri"/>
              <a:ea typeface="Calibri"/>
              <a:cs typeface="Calibri"/>
              <a:sym typeface="Calibri"/>
            </a:endParaRPr>
          </a:p>
        </p:txBody>
      </p:sp>
      <p:sp>
        <p:nvSpPr>
          <p:cNvPr id="406" name="Google Shape;406;g122e0a860d6_0_44"/>
          <p:cNvSpPr/>
          <p:nvPr/>
        </p:nvSpPr>
        <p:spPr>
          <a:xfrm>
            <a:off x="70243" y="3798323"/>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2"/>
                </a:solidFill>
                <a:latin typeface="Calibri"/>
                <a:ea typeface="Calibri"/>
                <a:cs typeface="Calibri"/>
                <a:sym typeface="Calibri"/>
              </a:rPr>
              <a:t>Random Forest</a:t>
            </a:r>
            <a:r>
              <a:rPr lang="en-GB" sz="1300" b="1" i="0" u="none" strike="noStrike" cap="none">
                <a:solidFill>
                  <a:schemeClr val="lt2"/>
                </a:solidFill>
                <a:latin typeface="Calibri"/>
                <a:ea typeface="Calibri"/>
                <a:cs typeface="Calibri"/>
                <a:sym typeface="Calibri"/>
              </a:rPr>
              <a:t> </a:t>
            </a:r>
            <a:endParaRPr sz="1000" b="1" i="0" u="none" strike="noStrike" cap="none">
              <a:solidFill>
                <a:schemeClr val="lt2"/>
              </a:solidFill>
            </a:endParaRPr>
          </a:p>
        </p:txBody>
      </p:sp>
      <p:sp>
        <p:nvSpPr>
          <p:cNvPr id="407" name="Google Shape;407;g122e0a860d6_0_44"/>
          <p:cNvSpPr/>
          <p:nvPr/>
        </p:nvSpPr>
        <p:spPr>
          <a:xfrm rot="5400000">
            <a:off x="1595222" y="2172905"/>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8" name="Google Shape;408;g122e0a860d6_0_44"/>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
        <p:nvSpPr>
          <p:cNvPr id="409" name="Google Shape;409;g122e0a860d6_0_44"/>
          <p:cNvSpPr txBox="1"/>
          <p:nvPr/>
        </p:nvSpPr>
        <p:spPr>
          <a:xfrm>
            <a:off x="2154500" y="876750"/>
            <a:ext cx="5846400" cy="1393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Regression method useful for describing nonlinear relationships</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Combination of linear functions with hinges</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MARS finds the best hinge functions to split data such that it models broad trends</a:t>
            </a:r>
            <a:endParaRPr>
              <a:latin typeface="Calibri"/>
              <a:ea typeface="Calibri"/>
              <a:cs typeface="Calibri"/>
              <a:sym typeface="Calibri"/>
            </a:endParaRPr>
          </a:p>
        </p:txBody>
      </p:sp>
      <p:pic>
        <p:nvPicPr>
          <p:cNvPr id="410" name="Google Shape;410;g122e0a860d6_0_44"/>
          <p:cNvPicPr preferRelativeResize="0"/>
          <p:nvPr/>
        </p:nvPicPr>
        <p:blipFill>
          <a:blip r:embed="rId3">
            <a:alphaModFix/>
          </a:blip>
          <a:stretch>
            <a:fillRect/>
          </a:stretch>
        </p:blipFill>
        <p:spPr>
          <a:xfrm>
            <a:off x="2666142" y="2122375"/>
            <a:ext cx="4823121" cy="2321025"/>
          </a:xfrm>
          <a:prstGeom prst="rect">
            <a:avLst/>
          </a:prstGeom>
          <a:noFill/>
          <a:ln>
            <a:noFill/>
          </a:ln>
        </p:spPr>
      </p:pic>
      <p:sp>
        <p:nvSpPr>
          <p:cNvPr id="411" name="Google Shape;411;g122e0a860d6_0_44"/>
          <p:cNvSpPr txBox="1"/>
          <p:nvPr/>
        </p:nvSpPr>
        <p:spPr>
          <a:xfrm>
            <a:off x="1621025" y="4443400"/>
            <a:ext cx="2022900" cy="1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alibri"/>
                <a:ea typeface="Calibri"/>
                <a:cs typeface="Calibri"/>
                <a:sym typeface="Calibri"/>
              </a:rPr>
              <a:t>Source: Kaggle</a:t>
            </a:r>
            <a:endParaRPr sz="9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122e0a860d6_0_168"/>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MARS Modelling</a:t>
            </a:r>
            <a:endParaRPr/>
          </a:p>
        </p:txBody>
      </p:sp>
      <p:sp>
        <p:nvSpPr>
          <p:cNvPr id="417" name="Google Shape;417;g122e0a860d6_0_168"/>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418" name="Google Shape;418;g122e0a860d6_0_168"/>
          <p:cNvSpPr/>
          <p:nvPr/>
        </p:nvSpPr>
        <p:spPr>
          <a:xfrm>
            <a:off x="71032" y="1901402"/>
            <a:ext cx="1490400" cy="866100"/>
          </a:xfrm>
          <a:prstGeom prst="rect">
            <a:avLst/>
          </a:prstGeom>
          <a:solidFill>
            <a:srgbClr val="FF0000"/>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rgbClr val="FFFFFF"/>
                </a:solidFill>
                <a:latin typeface="Calibri"/>
                <a:ea typeface="Calibri"/>
                <a:cs typeface="Calibri"/>
                <a:sym typeface="Calibri"/>
              </a:rPr>
              <a:t>MARS</a:t>
            </a:r>
            <a:endParaRPr sz="1200" b="1" i="0" u="none" strike="noStrike" cap="none">
              <a:solidFill>
                <a:srgbClr val="FFFFFF"/>
              </a:solidFill>
              <a:latin typeface="Calibri"/>
              <a:ea typeface="Calibri"/>
              <a:cs typeface="Calibri"/>
              <a:sym typeface="Calibri"/>
            </a:endParaRPr>
          </a:p>
        </p:txBody>
      </p:sp>
      <p:sp>
        <p:nvSpPr>
          <p:cNvPr id="419" name="Google Shape;419;g122e0a860d6_0_168"/>
          <p:cNvSpPr/>
          <p:nvPr/>
        </p:nvSpPr>
        <p:spPr>
          <a:xfrm>
            <a:off x="71032" y="2849862"/>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chemeClr val="lt2"/>
                </a:solidFill>
                <a:latin typeface="Calibri"/>
                <a:ea typeface="Calibri"/>
                <a:cs typeface="Calibri"/>
                <a:sym typeface="Calibri"/>
              </a:rPr>
              <a:t>CART</a:t>
            </a:r>
            <a:endParaRPr sz="1400" b="1" i="0" u="none" strike="noStrike" cap="none">
              <a:solidFill>
                <a:schemeClr val="lt2"/>
              </a:solidFill>
              <a:latin typeface="Calibri"/>
              <a:ea typeface="Calibri"/>
              <a:cs typeface="Calibri"/>
              <a:sym typeface="Calibri"/>
            </a:endParaRPr>
          </a:p>
        </p:txBody>
      </p:sp>
      <p:sp>
        <p:nvSpPr>
          <p:cNvPr id="420" name="Google Shape;420;g122e0a860d6_0_168"/>
          <p:cNvSpPr/>
          <p:nvPr/>
        </p:nvSpPr>
        <p:spPr>
          <a:xfrm>
            <a:off x="70243" y="3798323"/>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2"/>
                </a:solidFill>
                <a:latin typeface="Calibri"/>
                <a:ea typeface="Calibri"/>
                <a:cs typeface="Calibri"/>
                <a:sym typeface="Calibri"/>
              </a:rPr>
              <a:t>Random Forest</a:t>
            </a:r>
            <a:r>
              <a:rPr lang="en-GB" sz="1300" b="1" i="0" u="none" strike="noStrike" cap="none">
                <a:solidFill>
                  <a:schemeClr val="lt2"/>
                </a:solidFill>
                <a:latin typeface="Calibri"/>
                <a:ea typeface="Calibri"/>
                <a:cs typeface="Calibri"/>
                <a:sym typeface="Calibri"/>
              </a:rPr>
              <a:t> </a:t>
            </a:r>
            <a:endParaRPr sz="1000" b="1" i="0" u="none" strike="noStrike" cap="none">
              <a:solidFill>
                <a:schemeClr val="lt2"/>
              </a:solidFill>
            </a:endParaRPr>
          </a:p>
        </p:txBody>
      </p:sp>
      <p:sp>
        <p:nvSpPr>
          <p:cNvPr id="421" name="Google Shape;421;g122e0a860d6_0_168"/>
          <p:cNvSpPr/>
          <p:nvPr/>
        </p:nvSpPr>
        <p:spPr>
          <a:xfrm rot="5400000">
            <a:off x="1595222" y="2172905"/>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22" name="Google Shape;422;g122e0a860d6_0_16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pic>
        <p:nvPicPr>
          <p:cNvPr id="423" name="Google Shape;423;g122e0a860d6_0_168"/>
          <p:cNvPicPr preferRelativeResize="0"/>
          <p:nvPr/>
        </p:nvPicPr>
        <p:blipFill>
          <a:blip r:embed="rId3">
            <a:alphaModFix/>
          </a:blip>
          <a:stretch>
            <a:fillRect/>
          </a:stretch>
        </p:blipFill>
        <p:spPr>
          <a:xfrm>
            <a:off x="2079924" y="1260425"/>
            <a:ext cx="3980451" cy="3114125"/>
          </a:xfrm>
          <a:prstGeom prst="rect">
            <a:avLst/>
          </a:prstGeom>
          <a:noFill/>
          <a:ln>
            <a:noFill/>
          </a:ln>
        </p:spPr>
      </p:pic>
      <p:sp>
        <p:nvSpPr>
          <p:cNvPr id="424" name="Google Shape;424;g122e0a860d6_0_168"/>
          <p:cNvSpPr txBox="1"/>
          <p:nvPr/>
        </p:nvSpPr>
        <p:spPr>
          <a:xfrm>
            <a:off x="6129750" y="1260488"/>
            <a:ext cx="2569200" cy="31140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Degree = 2</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Allows us to explore interaction effects between variables</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Apart from degree, all other arguments are default</a:t>
            </a:r>
            <a:endParaRPr>
              <a:latin typeface="Calibri"/>
              <a:ea typeface="Calibri"/>
              <a:cs typeface="Calibri"/>
              <a:sym typeface="Calibri"/>
            </a:endParaRPr>
          </a:p>
          <a:p>
            <a:pPr marL="0" lvl="0" indent="0" algn="l" rtl="0">
              <a:lnSpc>
                <a:spcPct val="115000"/>
              </a:lnSpc>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22e0a860d6_0_158"/>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MARS Result Interpretation</a:t>
            </a:r>
            <a:endParaRPr/>
          </a:p>
        </p:txBody>
      </p:sp>
      <p:sp>
        <p:nvSpPr>
          <p:cNvPr id="430" name="Google Shape;430;g122e0a860d6_0_158"/>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431" name="Google Shape;431;g122e0a860d6_0_158"/>
          <p:cNvSpPr/>
          <p:nvPr/>
        </p:nvSpPr>
        <p:spPr>
          <a:xfrm>
            <a:off x="71032" y="1901402"/>
            <a:ext cx="1490400" cy="866100"/>
          </a:xfrm>
          <a:prstGeom prst="rect">
            <a:avLst/>
          </a:prstGeom>
          <a:solidFill>
            <a:srgbClr val="FF0000"/>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rgbClr val="FFFFFF"/>
                </a:solidFill>
                <a:latin typeface="Calibri"/>
                <a:ea typeface="Calibri"/>
                <a:cs typeface="Calibri"/>
                <a:sym typeface="Calibri"/>
              </a:rPr>
              <a:t>MARS</a:t>
            </a:r>
            <a:endParaRPr sz="1200" b="1" i="0" u="none" strike="noStrike" cap="none">
              <a:solidFill>
                <a:srgbClr val="FFFFFF"/>
              </a:solidFill>
              <a:latin typeface="Calibri"/>
              <a:ea typeface="Calibri"/>
              <a:cs typeface="Calibri"/>
              <a:sym typeface="Calibri"/>
            </a:endParaRPr>
          </a:p>
        </p:txBody>
      </p:sp>
      <p:sp>
        <p:nvSpPr>
          <p:cNvPr id="432" name="Google Shape;432;g122e0a860d6_0_158"/>
          <p:cNvSpPr/>
          <p:nvPr/>
        </p:nvSpPr>
        <p:spPr>
          <a:xfrm>
            <a:off x="71032" y="2849862"/>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chemeClr val="lt2"/>
                </a:solidFill>
                <a:latin typeface="Calibri"/>
                <a:ea typeface="Calibri"/>
                <a:cs typeface="Calibri"/>
                <a:sym typeface="Calibri"/>
              </a:rPr>
              <a:t>CART</a:t>
            </a:r>
            <a:endParaRPr sz="1400" b="1" i="0" u="none" strike="noStrike" cap="none">
              <a:solidFill>
                <a:schemeClr val="lt2"/>
              </a:solidFill>
              <a:latin typeface="Calibri"/>
              <a:ea typeface="Calibri"/>
              <a:cs typeface="Calibri"/>
              <a:sym typeface="Calibri"/>
            </a:endParaRPr>
          </a:p>
        </p:txBody>
      </p:sp>
      <p:sp>
        <p:nvSpPr>
          <p:cNvPr id="433" name="Google Shape;433;g122e0a860d6_0_158"/>
          <p:cNvSpPr/>
          <p:nvPr/>
        </p:nvSpPr>
        <p:spPr>
          <a:xfrm>
            <a:off x="70243" y="3798323"/>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2"/>
                </a:solidFill>
                <a:latin typeface="Calibri"/>
                <a:ea typeface="Calibri"/>
                <a:cs typeface="Calibri"/>
                <a:sym typeface="Calibri"/>
              </a:rPr>
              <a:t>Random Forest</a:t>
            </a:r>
            <a:r>
              <a:rPr lang="en-GB" sz="1300" b="1" i="0" u="none" strike="noStrike" cap="none">
                <a:solidFill>
                  <a:schemeClr val="lt2"/>
                </a:solidFill>
                <a:latin typeface="Calibri"/>
                <a:ea typeface="Calibri"/>
                <a:cs typeface="Calibri"/>
                <a:sym typeface="Calibri"/>
              </a:rPr>
              <a:t> </a:t>
            </a:r>
            <a:endParaRPr sz="1000" b="1" i="0" u="none" strike="noStrike" cap="none">
              <a:solidFill>
                <a:schemeClr val="lt2"/>
              </a:solidFill>
            </a:endParaRPr>
          </a:p>
        </p:txBody>
      </p:sp>
      <p:sp>
        <p:nvSpPr>
          <p:cNvPr id="434" name="Google Shape;434;g122e0a860d6_0_158"/>
          <p:cNvSpPr/>
          <p:nvPr/>
        </p:nvSpPr>
        <p:spPr>
          <a:xfrm rot="5400000">
            <a:off x="1595222" y="2172905"/>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5" name="Google Shape;435;g122e0a860d6_0_15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pic>
        <p:nvPicPr>
          <p:cNvPr id="436" name="Google Shape;436;g122e0a860d6_0_158"/>
          <p:cNvPicPr preferRelativeResize="0"/>
          <p:nvPr/>
        </p:nvPicPr>
        <p:blipFill>
          <a:blip r:embed="rId3">
            <a:alphaModFix/>
          </a:blip>
          <a:stretch>
            <a:fillRect/>
          </a:stretch>
        </p:blipFill>
        <p:spPr>
          <a:xfrm>
            <a:off x="2003726" y="964275"/>
            <a:ext cx="6818501" cy="2223175"/>
          </a:xfrm>
          <a:prstGeom prst="rect">
            <a:avLst/>
          </a:prstGeom>
          <a:noFill/>
          <a:ln>
            <a:noFill/>
          </a:ln>
        </p:spPr>
      </p:pic>
      <p:sp>
        <p:nvSpPr>
          <p:cNvPr id="437" name="Google Shape;437;g122e0a860d6_0_158"/>
          <p:cNvSpPr txBox="1"/>
          <p:nvPr/>
        </p:nvSpPr>
        <p:spPr>
          <a:xfrm>
            <a:off x="2012900" y="3398650"/>
            <a:ext cx="6793800" cy="1143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Overall test set accuracy of 64.94%, 64.66%, 64.79%</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FNR roughly the same for all 3 models</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Hybrid test set has lowest FNR of 32.99%</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22e0a860d6_0_212"/>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What is CART?</a:t>
            </a:r>
            <a:endParaRPr/>
          </a:p>
        </p:txBody>
      </p:sp>
      <p:sp>
        <p:nvSpPr>
          <p:cNvPr id="443" name="Google Shape;443;g122e0a860d6_0_212"/>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444" name="Google Shape;444;g122e0a860d6_0_212"/>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445" name="Google Shape;445;g122e0a860d6_0_212"/>
          <p:cNvSpPr/>
          <p:nvPr/>
        </p:nvSpPr>
        <p:spPr>
          <a:xfrm>
            <a:off x="71032" y="2849862"/>
            <a:ext cx="1490400" cy="866100"/>
          </a:xfrm>
          <a:prstGeom prst="rect">
            <a:avLst/>
          </a:prstGeom>
          <a:solidFill>
            <a:srgbClr val="FF0000"/>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rgbClr val="FFFFFF"/>
                </a:solidFill>
                <a:latin typeface="Calibri"/>
                <a:ea typeface="Calibri"/>
                <a:cs typeface="Calibri"/>
                <a:sym typeface="Calibri"/>
              </a:rPr>
              <a:t>CART</a:t>
            </a:r>
            <a:endParaRPr sz="1400" b="1" i="0" u="none" strike="noStrike" cap="none">
              <a:solidFill>
                <a:srgbClr val="FFFFFF"/>
              </a:solidFill>
              <a:latin typeface="Calibri"/>
              <a:ea typeface="Calibri"/>
              <a:cs typeface="Calibri"/>
              <a:sym typeface="Calibri"/>
            </a:endParaRPr>
          </a:p>
        </p:txBody>
      </p:sp>
      <p:sp>
        <p:nvSpPr>
          <p:cNvPr id="446" name="Google Shape;446;g122e0a860d6_0_212"/>
          <p:cNvSpPr/>
          <p:nvPr/>
        </p:nvSpPr>
        <p:spPr>
          <a:xfrm>
            <a:off x="70243" y="3798323"/>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2"/>
                </a:solidFill>
                <a:latin typeface="Calibri"/>
                <a:ea typeface="Calibri"/>
                <a:cs typeface="Calibri"/>
                <a:sym typeface="Calibri"/>
              </a:rPr>
              <a:t>Random Forest</a:t>
            </a:r>
            <a:r>
              <a:rPr lang="en-GB" sz="1300" b="1" i="0" u="none" strike="noStrike" cap="none">
                <a:solidFill>
                  <a:schemeClr val="lt2"/>
                </a:solidFill>
                <a:latin typeface="Calibri"/>
                <a:ea typeface="Calibri"/>
                <a:cs typeface="Calibri"/>
                <a:sym typeface="Calibri"/>
              </a:rPr>
              <a:t> </a:t>
            </a:r>
            <a:endParaRPr sz="1000" b="1" i="0" u="none" strike="noStrike" cap="none">
              <a:solidFill>
                <a:schemeClr val="lt2"/>
              </a:solidFill>
            </a:endParaRPr>
          </a:p>
        </p:txBody>
      </p:sp>
      <p:sp>
        <p:nvSpPr>
          <p:cNvPr id="447" name="Google Shape;447;g122e0a860d6_0_212"/>
          <p:cNvSpPr/>
          <p:nvPr/>
        </p:nvSpPr>
        <p:spPr>
          <a:xfrm rot="5400000">
            <a:off x="1595222" y="3121355"/>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48" name="Google Shape;448;g122e0a860d6_0_212"/>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sp>
        <p:nvSpPr>
          <p:cNvPr id="449" name="Google Shape;449;g122e0a860d6_0_212"/>
          <p:cNvSpPr txBox="1"/>
          <p:nvPr/>
        </p:nvSpPr>
        <p:spPr>
          <a:xfrm>
            <a:off x="2096525" y="952950"/>
            <a:ext cx="2872500" cy="37116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Using a rule-based approach to build a decision tree</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Nodes are split using Gini impurity index</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Result is a decision tree where each fork is a split in a predictor variable</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Terminal node contains a prediction for the outcome variable</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Useful for high interpretability</a:t>
            </a:r>
            <a:endParaRPr>
              <a:latin typeface="Calibri"/>
              <a:ea typeface="Calibri"/>
              <a:cs typeface="Calibri"/>
              <a:sym typeface="Calibri"/>
            </a:endParaRPr>
          </a:p>
        </p:txBody>
      </p:sp>
      <p:pic>
        <p:nvPicPr>
          <p:cNvPr id="450" name="Google Shape;450;g122e0a860d6_0_212"/>
          <p:cNvPicPr preferRelativeResize="0"/>
          <p:nvPr/>
        </p:nvPicPr>
        <p:blipFill>
          <a:blip r:embed="rId3">
            <a:alphaModFix/>
          </a:blip>
          <a:stretch>
            <a:fillRect/>
          </a:stretch>
        </p:blipFill>
        <p:spPr>
          <a:xfrm>
            <a:off x="5211950" y="1157537"/>
            <a:ext cx="3706575" cy="3319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122e0a860d6_0_188"/>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CART Result Interpretation</a:t>
            </a:r>
            <a:endParaRPr/>
          </a:p>
        </p:txBody>
      </p:sp>
      <p:sp>
        <p:nvSpPr>
          <p:cNvPr id="456" name="Google Shape;456;g122e0a860d6_0_188"/>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457" name="Google Shape;457;g122e0a860d6_0_188"/>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458" name="Google Shape;458;g122e0a860d6_0_188"/>
          <p:cNvSpPr/>
          <p:nvPr/>
        </p:nvSpPr>
        <p:spPr>
          <a:xfrm>
            <a:off x="71032" y="2849862"/>
            <a:ext cx="1490400" cy="866100"/>
          </a:xfrm>
          <a:prstGeom prst="rect">
            <a:avLst/>
          </a:prstGeom>
          <a:solidFill>
            <a:srgbClr val="FF0000"/>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b="1">
                <a:solidFill>
                  <a:srgbClr val="FFFFFF"/>
                </a:solidFill>
                <a:latin typeface="Calibri"/>
                <a:ea typeface="Calibri"/>
                <a:cs typeface="Calibri"/>
                <a:sym typeface="Calibri"/>
              </a:rPr>
              <a:t>CART</a:t>
            </a:r>
            <a:endParaRPr sz="1400" b="1" i="0" u="none" strike="noStrike" cap="none">
              <a:solidFill>
                <a:srgbClr val="FFFFFF"/>
              </a:solidFill>
              <a:latin typeface="Calibri"/>
              <a:ea typeface="Calibri"/>
              <a:cs typeface="Calibri"/>
              <a:sym typeface="Calibri"/>
            </a:endParaRPr>
          </a:p>
        </p:txBody>
      </p:sp>
      <p:sp>
        <p:nvSpPr>
          <p:cNvPr id="459" name="Google Shape;459;g122e0a860d6_0_188"/>
          <p:cNvSpPr/>
          <p:nvPr/>
        </p:nvSpPr>
        <p:spPr>
          <a:xfrm>
            <a:off x="70243" y="3798323"/>
            <a:ext cx="1490400" cy="866100"/>
          </a:xfrm>
          <a:prstGeom prst="rect">
            <a:avLst/>
          </a:prstGeom>
          <a:no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2"/>
                </a:solidFill>
                <a:latin typeface="Calibri"/>
                <a:ea typeface="Calibri"/>
                <a:cs typeface="Calibri"/>
                <a:sym typeface="Calibri"/>
              </a:rPr>
              <a:t>Random Forest</a:t>
            </a:r>
            <a:r>
              <a:rPr lang="en-GB" sz="1300" b="1" i="0" u="none" strike="noStrike" cap="none">
                <a:solidFill>
                  <a:schemeClr val="lt2"/>
                </a:solidFill>
                <a:latin typeface="Calibri"/>
                <a:ea typeface="Calibri"/>
                <a:cs typeface="Calibri"/>
                <a:sym typeface="Calibri"/>
              </a:rPr>
              <a:t> </a:t>
            </a:r>
            <a:endParaRPr sz="1000" b="1" i="0" u="none" strike="noStrike" cap="none">
              <a:solidFill>
                <a:schemeClr val="lt2"/>
              </a:solidFill>
            </a:endParaRPr>
          </a:p>
        </p:txBody>
      </p:sp>
      <p:sp>
        <p:nvSpPr>
          <p:cNvPr id="460" name="Google Shape;460;g122e0a860d6_0_188"/>
          <p:cNvSpPr/>
          <p:nvPr/>
        </p:nvSpPr>
        <p:spPr>
          <a:xfrm rot="5400000">
            <a:off x="1595222" y="3121355"/>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61" name="Google Shape;461;g122e0a860d6_0_18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Joel</a:t>
            </a:r>
            <a:endParaRPr sz="1000">
              <a:latin typeface="Calibri"/>
              <a:ea typeface="Calibri"/>
              <a:cs typeface="Calibri"/>
              <a:sym typeface="Calibri"/>
            </a:endParaRPr>
          </a:p>
        </p:txBody>
      </p:sp>
      <p:pic>
        <p:nvPicPr>
          <p:cNvPr id="462" name="Google Shape;462;g122e0a860d6_0_188"/>
          <p:cNvPicPr preferRelativeResize="0"/>
          <p:nvPr/>
        </p:nvPicPr>
        <p:blipFill>
          <a:blip r:embed="rId3">
            <a:alphaModFix/>
          </a:blip>
          <a:stretch>
            <a:fillRect/>
          </a:stretch>
        </p:blipFill>
        <p:spPr>
          <a:xfrm>
            <a:off x="2003727" y="952950"/>
            <a:ext cx="6680754" cy="2223175"/>
          </a:xfrm>
          <a:prstGeom prst="rect">
            <a:avLst/>
          </a:prstGeom>
          <a:noFill/>
          <a:ln>
            <a:noFill/>
          </a:ln>
        </p:spPr>
      </p:pic>
      <p:sp>
        <p:nvSpPr>
          <p:cNvPr id="463" name="Google Shape;463;g122e0a860d6_0_188"/>
          <p:cNvSpPr txBox="1"/>
          <p:nvPr/>
        </p:nvSpPr>
        <p:spPr>
          <a:xfrm>
            <a:off x="2012900" y="3398650"/>
            <a:ext cx="6793800" cy="1143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Overall test set accuracy of 66.98%, 76.25%, 71.59%</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FNR roughly the same for all 3 models</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Under sampled test set has lowest FNR of 32.64%</a:t>
            </a:r>
            <a:endParaRPr>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GB">
                <a:latin typeface="Calibri"/>
                <a:ea typeface="Calibri"/>
                <a:cs typeface="Calibri"/>
                <a:sym typeface="Calibri"/>
              </a:rPr>
              <a:t>Over sampled test set FNR is very high: 40.65%</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122e0a860d6_0_22"/>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What is Random Forest?</a:t>
            </a:r>
            <a:endParaRPr/>
          </a:p>
        </p:txBody>
      </p:sp>
      <p:sp>
        <p:nvSpPr>
          <p:cNvPr id="469" name="Google Shape;469;g122e0a860d6_0_22"/>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470" name="Google Shape;470;g122e0a860d6_0_22"/>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471" name="Google Shape;471;g122e0a860d6_0_22"/>
          <p:cNvSpPr/>
          <p:nvPr/>
        </p:nvSpPr>
        <p:spPr>
          <a:xfrm>
            <a:off x="71032" y="284986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CART</a:t>
            </a:r>
            <a:endParaRPr sz="1400" b="0" i="0" u="none" strike="noStrike" cap="none">
              <a:solidFill>
                <a:schemeClr val="lt2"/>
              </a:solidFill>
              <a:latin typeface="Calibri"/>
              <a:ea typeface="Calibri"/>
              <a:cs typeface="Calibri"/>
              <a:sym typeface="Calibri"/>
            </a:endParaRPr>
          </a:p>
        </p:txBody>
      </p:sp>
      <p:sp>
        <p:nvSpPr>
          <p:cNvPr id="472" name="Google Shape;472;g122e0a860d6_0_22"/>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473" name="Google Shape;473;g122e0a860d6_0_22"/>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74" name="Google Shape;474;g122e0a860d6_0_22"/>
          <p:cNvSpPr txBox="1"/>
          <p:nvPr/>
        </p:nvSpPr>
        <p:spPr>
          <a:xfrm>
            <a:off x="1944125" y="1070088"/>
            <a:ext cx="7067100" cy="831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Calibri"/>
              <a:buChar char="-"/>
            </a:pPr>
            <a:r>
              <a:rPr lang="en-GB">
                <a:latin typeface="Calibri"/>
                <a:ea typeface="Calibri"/>
                <a:cs typeface="Calibri"/>
                <a:sym typeface="Calibri"/>
              </a:rPr>
              <a:t>Found to have the </a:t>
            </a:r>
            <a:r>
              <a:rPr lang="en-GB">
                <a:solidFill>
                  <a:srgbClr val="FF0000"/>
                </a:solidFill>
                <a:latin typeface="Calibri"/>
                <a:ea typeface="Calibri"/>
                <a:cs typeface="Calibri"/>
                <a:sym typeface="Calibri"/>
              </a:rPr>
              <a:t>highest</a:t>
            </a:r>
            <a:r>
              <a:rPr lang="en-GB">
                <a:latin typeface="Calibri"/>
                <a:ea typeface="Calibri"/>
                <a:cs typeface="Calibri"/>
                <a:sym typeface="Calibri"/>
              </a:rPr>
              <a:t> predictive accuracy</a:t>
            </a:r>
            <a:endParaRPr>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GB">
                <a:latin typeface="Calibri"/>
                <a:ea typeface="Calibri"/>
                <a:cs typeface="Calibri"/>
                <a:sym typeface="Calibri"/>
              </a:rPr>
              <a:t>Leverages on the idea of Bootstrap Aggregating (</a:t>
            </a:r>
            <a:r>
              <a:rPr lang="en-GB">
                <a:solidFill>
                  <a:srgbClr val="FF0000"/>
                </a:solidFill>
                <a:latin typeface="Calibri"/>
                <a:ea typeface="Calibri"/>
                <a:cs typeface="Calibri"/>
                <a:sym typeface="Calibri"/>
              </a:rPr>
              <a:t>Bagging</a:t>
            </a:r>
            <a:r>
              <a:rPr lang="en-GB">
                <a:latin typeface="Calibri"/>
                <a:ea typeface="Calibri"/>
                <a:cs typeface="Calibri"/>
                <a:sym typeface="Calibri"/>
              </a:rPr>
              <a:t>)</a:t>
            </a:r>
            <a:endParaRPr>
              <a:latin typeface="Calibri"/>
              <a:ea typeface="Calibri"/>
              <a:cs typeface="Calibri"/>
              <a:sym typeface="Calibri"/>
            </a:endParaRPr>
          </a:p>
          <a:p>
            <a:pPr marL="457200" marR="0" lvl="0" indent="0" algn="l" rtl="0">
              <a:lnSpc>
                <a:spcPct val="100000"/>
              </a:lnSpc>
              <a:spcBef>
                <a:spcPts val="0"/>
              </a:spcBef>
              <a:spcAft>
                <a:spcPts val="0"/>
              </a:spcAft>
              <a:buNone/>
            </a:pPr>
            <a:endParaRPr>
              <a:latin typeface="Calibri"/>
              <a:ea typeface="Calibri"/>
              <a:cs typeface="Calibri"/>
              <a:sym typeface="Calibri"/>
            </a:endParaRPr>
          </a:p>
        </p:txBody>
      </p:sp>
      <p:sp>
        <p:nvSpPr>
          <p:cNvPr id="475" name="Google Shape;475;g122e0a860d6_0_22"/>
          <p:cNvSpPr txBox="1"/>
          <p:nvPr/>
        </p:nvSpPr>
        <p:spPr>
          <a:xfrm>
            <a:off x="1560650" y="4463350"/>
            <a:ext cx="5137800" cy="81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u="sng">
                <a:solidFill>
                  <a:schemeClr val="hlink"/>
                </a:solidFill>
                <a:latin typeface="Calibri"/>
                <a:ea typeface="Calibri"/>
                <a:cs typeface="Calibri"/>
                <a:sym typeface="Calibri"/>
                <a:hlinkClick r:id="rId3"/>
              </a:rPr>
              <a:t>https://www.analyticsvidhya.com/blog/2021/06/understanding-random-forest/</a:t>
            </a: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pic>
        <p:nvPicPr>
          <p:cNvPr id="476" name="Google Shape;476;g122e0a860d6_0_22"/>
          <p:cNvPicPr preferRelativeResize="0"/>
          <p:nvPr/>
        </p:nvPicPr>
        <p:blipFill>
          <a:blip r:embed="rId4">
            <a:alphaModFix/>
          </a:blip>
          <a:stretch>
            <a:fillRect/>
          </a:stretch>
        </p:blipFill>
        <p:spPr>
          <a:xfrm>
            <a:off x="3139747" y="2006263"/>
            <a:ext cx="3751811" cy="2088062"/>
          </a:xfrm>
          <a:prstGeom prst="rect">
            <a:avLst/>
          </a:prstGeom>
          <a:noFill/>
          <a:ln>
            <a:noFill/>
          </a:ln>
        </p:spPr>
      </p:pic>
      <p:sp>
        <p:nvSpPr>
          <p:cNvPr id="477" name="Google Shape;477;g122e0a860d6_0_22"/>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122e342bdad_2_7"/>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What is Random Forest?</a:t>
            </a:r>
            <a:endParaRPr/>
          </a:p>
        </p:txBody>
      </p:sp>
      <p:sp>
        <p:nvSpPr>
          <p:cNvPr id="483" name="Google Shape;483;g122e342bdad_2_7"/>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484" name="Google Shape;484;g122e342bdad_2_7"/>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485" name="Google Shape;485;g122e342bdad_2_7"/>
          <p:cNvSpPr/>
          <p:nvPr/>
        </p:nvSpPr>
        <p:spPr>
          <a:xfrm>
            <a:off x="71032" y="284986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CART</a:t>
            </a:r>
            <a:endParaRPr sz="1400" b="0" i="0" u="none" strike="noStrike" cap="none">
              <a:solidFill>
                <a:schemeClr val="lt2"/>
              </a:solidFill>
              <a:latin typeface="Calibri"/>
              <a:ea typeface="Calibri"/>
              <a:cs typeface="Calibri"/>
              <a:sym typeface="Calibri"/>
            </a:endParaRPr>
          </a:p>
        </p:txBody>
      </p:sp>
      <p:sp>
        <p:nvSpPr>
          <p:cNvPr id="486" name="Google Shape;486;g122e342bdad_2_7"/>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487" name="Google Shape;487;g122e342bdad_2_7"/>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88" name="Google Shape;488;g122e342bdad_2_7"/>
          <p:cNvSpPr txBox="1"/>
          <p:nvPr/>
        </p:nvSpPr>
        <p:spPr>
          <a:xfrm>
            <a:off x="1923675" y="895463"/>
            <a:ext cx="7067100" cy="831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Each decision tree built using </a:t>
            </a:r>
            <a:r>
              <a:rPr lang="en-GB">
                <a:solidFill>
                  <a:srgbClr val="FF0000"/>
                </a:solidFill>
                <a:latin typeface="Calibri"/>
                <a:ea typeface="Calibri"/>
                <a:cs typeface="Calibri"/>
                <a:sym typeface="Calibri"/>
              </a:rPr>
              <a:t>different</a:t>
            </a:r>
            <a:r>
              <a:rPr lang="en-GB">
                <a:latin typeface="Calibri"/>
                <a:ea typeface="Calibri"/>
                <a:cs typeface="Calibri"/>
                <a:sym typeface="Calibri"/>
              </a:rPr>
              <a:t> random samples with </a:t>
            </a:r>
            <a:r>
              <a:rPr lang="en-GB">
                <a:solidFill>
                  <a:srgbClr val="FF0000"/>
                </a:solidFill>
                <a:latin typeface="Calibri"/>
                <a:ea typeface="Calibri"/>
                <a:cs typeface="Calibri"/>
                <a:sym typeface="Calibri"/>
              </a:rPr>
              <a:t>replacement</a:t>
            </a:r>
            <a:endParaRPr>
              <a:solidFill>
                <a:srgbClr val="FF0000"/>
              </a:solidFill>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Trained independently</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Step of replacement is called </a:t>
            </a:r>
            <a:r>
              <a:rPr lang="en-GB">
                <a:solidFill>
                  <a:srgbClr val="FF0000"/>
                </a:solidFill>
                <a:latin typeface="Calibri"/>
                <a:ea typeface="Calibri"/>
                <a:cs typeface="Calibri"/>
                <a:sym typeface="Calibri"/>
              </a:rPr>
              <a:t>bootstrap</a:t>
            </a:r>
            <a:endParaRPr>
              <a:solidFill>
                <a:srgbClr val="FF0000"/>
              </a:solidFill>
              <a:latin typeface="Calibri"/>
              <a:ea typeface="Calibri"/>
              <a:cs typeface="Calibri"/>
              <a:sym typeface="Calibri"/>
            </a:endParaRPr>
          </a:p>
        </p:txBody>
      </p:sp>
      <p:sp>
        <p:nvSpPr>
          <p:cNvPr id="489" name="Google Shape;489;g122e342bdad_2_7"/>
          <p:cNvSpPr txBox="1"/>
          <p:nvPr/>
        </p:nvSpPr>
        <p:spPr>
          <a:xfrm>
            <a:off x="1579625" y="4335025"/>
            <a:ext cx="5137800" cy="96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u="sng">
                <a:solidFill>
                  <a:schemeClr val="hlink"/>
                </a:solidFill>
                <a:latin typeface="Calibri"/>
                <a:ea typeface="Calibri"/>
                <a:cs typeface="Calibri"/>
                <a:sym typeface="Calibri"/>
                <a:hlinkClick r:id="rId3"/>
              </a:rPr>
              <a:t>https://samplingtechniquesmstat.blogspot.com/2020/12/selection-ofsamplessrswr-vs-srswor.html</a:t>
            </a: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pic>
        <p:nvPicPr>
          <p:cNvPr id="490" name="Google Shape;490;g122e342bdad_2_7"/>
          <p:cNvPicPr preferRelativeResize="0"/>
          <p:nvPr/>
        </p:nvPicPr>
        <p:blipFill>
          <a:blip r:embed="rId4">
            <a:alphaModFix/>
          </a:blip>
          <a:stretch>
            <a:fillRect/>
          </a:stretch>
        </p:blipFill>
        <p:spPr>
          <a:xfrm>
            <a:off x="3734950" y="1726776"/>
            <a:ext cx="3444552" cy="2586099"/>
          </a:xfrm>
          <a:prstGeom prst="rect">
            <a:avLst/>
          </a:prstGeom>
          <a:noFill/>
          <a:ln>
            <a:noFill/>
          </a:ln>
        </p:spPr>
      </p:pic>
      <p:sp>
        <p:nvSpPr>
          <p:cNvPr id="491" name="Google Shape;491;g122e342bdad_2_7"/>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122e342bdad_2_23"/>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What is Random Forest?</a:t>
            </a:r>
            <a:endParaRPr/>
          </a:p>
        </p:txBody>
      </p:sp>
      <p:sp>
        <p:nvSpPr>
          <p:cNvPr id="497" name="Google Shape;497;g122e342bdad_2_23"/>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498" name="Google Shape;498;g122e342bdad_2_23"/>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499" name="Google Shape;499;g122e342bdad_2_23"/>
          <p:cNvSpPr/>
          <p:nvPr/>
        </p:nvSpPr>
        <p:spPr>
          <a:xfrm>
            <a:off x="71032" y="284986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CART</a:t>
            </a:r>
            <a:endParaRPr sz="1400" b="0" i="0" u="none" strike="noStrike" cap="none">
              <a:solidFill>
                <a:schemeClr val="lt2"/>
              </a:solidFill>
              <a:latin typeface="Calibri"/>
              <a:ea typeface="Calibri"/>
              <a:cs typeface="Calibri"/>
              <a:sym typeface="Calibri"/>
            </a:endParaRPr>
          </a:p>
        </p:txBody>
      </p:sp>
      <p:sp>
        <p:nvSpPr>
          <p:cNvPr id="500" name="Google Shape;500;g122e342bdad_2_23"/>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501" name="Google Shape;501;g122e342bdad_2_23"/>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02" name="Google Shape;502;g122e342bdad_2_23"/>
          <p:cNvSpPr txBox="1"/>
          <p:nvPr/>
        </p:nvSpPr>
        <p:spPr>
          <a:xfrm>
            <a:off x="1923675" y="895463"/>
            <a:ext cx="7067100" cy="12621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Classification Problem “Serious” or “Not Serious”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solidFill>
                  <a:srgbClr val="FF0000"/>
                </a:solidFill>
                <a:latin typeface="Calibri"/>
                <a:ea typeface="Calibri"/>
                <a:cs typeface="Calibri"/>
                <a:sym typeface="Calibri"/>
              </a:rPr>
              <a:t>Majority vote</a:t>
            </a:r>
            <a:r>
              <a:rPr lang="en-GB">
                <a:latin typeface="Calibri"/>
                <a:ea typeface="Calibri"/>
                <a:cs typeface="Calibri"/>
                <a:sym typeface="Calibri"/>
              </a:rPr>
              <a:t> will be taken</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Step of </a:t>
            </a:r>
            <a:r>
              <a:rPr lang="en-GB">
                <a:solidFill>
                  <a:srgbClr val="FF0000"/>
                </a:solidFill>
                <a:latin typeface="Calibri"/>
                <a:ea typeface="Calibri"/>
                <a:cs typeface="Calibri"/>
                <a:sym typeface="Calibri"/>
              </a:rPr>
              <a:t>aggregation</a:t>
            </a:r>
            <a:endParaRPr>
              <a:solidFill>
                <a:srgbClr val="FF0000"/>
              </a:solidFill>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Reduce single tree biasness (as seen in CART) -&gt; </a:t>
            </a:r>
            <a:r>
              <a:rPr lang="en-GB">
                <a:solidFill>
                  <a:srgbClr val="FF0000"/>
                </a:solidFill>
                <a:latin typeface="Calibri"/>
                <a:ea typeface="Calibri"/>
                <a:cs typeface="Calibri"/>
                <a:sym typeface="Calibri"/>
              </a:rPr>
              <a:t>no overfitting</a:t>
            </a:r>
            <a:r>
              <a:rPr lang="en-GB">
                <a:latin typeface="Calibri"/>
                <a:ea typeface="Calibri"/>
                <a:cs typeface="Calibri"/>
                <a:sym typeface="Calibri"/>
              </a:rPr>
              <a:t> -&gt; ability to predict unseen data well</a:t>
            </a:r>
            <a:endParaRPr>
              <a:latin typeface="Calibri"/>
              <a:ea typeface="Calibri"/>
              <a:cs typeface="Calibri"/>
              <a:sym typeface="Calibri"/>
            </a:endParaRPr>
          </a:p>
        </p:txBody>
      </p:sp>
      <p:sp>
        <p:nvSpPr>
          <p:cNvPr id="503" name="Google Shape;503;g122e342bdad_2_23"/>
          <p:cNvSpPr txBox="1"/>
          <p:nvPr/>
        </p:nvSpPr>
        <p:spPr>
          <a:xfrm>
            <a:off x="1579625" y="4335025"/>
            <a:ext cx="51378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000"/>
              <a:buFont typeface="Arial"/>
              <a:buNone/>
            </a:pPr>
            <a:r>
              <a:rPr lang="en-GB" sz="1000" u="sng">
                <a:solidFill>
                  <a:schemeClr val="hlink"/>
                </a:solidFill>
                <a:latin typeface="Calibri"/>
                <a:ea typeface="Calibri"/>
                <a:cs typeface="Calibri"/>
                <a:sym typeface="Calibri"/>
                <a:hlinkClick r:id="rId3"/>
              </a:rPr>
              <a:t>https://www.analyticsvidhya.com/blog/2021/06/understanding-random-forest/</a:t>
            </a: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pic>
        <p:nvPicPr>
          <p:cNvPr id="504" name="Google Shape;504;g122e342bdad_2_23"/>
          <p:cNvPicPr preferRelativeResize="0"/>
          <p:nvPr/>
        </p:nvPicPr>
        <p:blipFill>
          <a:blip r:embed="rId4">
            <a:alphaModFix/>
          </a:blip>
          <a:stretch>
            <a:fillRect/>
          </a:stretch>
        </p:blipFill>
        <p:spPr>
          <a:xfrm>
            <a:off x="2600272" y="2123838"/>
            <a:ext cx="4561579" cy="2303461"/>
          </a:xfrm>
          <a:prstGeom prst="rect">
            <a:avLst/>
          </a:prstGeom>
          <a:noFill/>
          <a:ln>
            <a:noFill/>
          </a:ln>
        </p:spPr>
      </p:pic>
      <p:sp>
        <p:nvSpPr>
          <p:cNvPr id="505" name="Google Shape;505;g122e342bdad_2_23"/>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22e342bdad_2_37"/>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Random Forest Modelling</a:t>
            </a:r>
            <a:endParaRPr/>
          </a:p>
        </p:txBody>
      </p:sp>
      <p:sp>
        <p:nvSpPr>
          <p:cNvPr id="511" name="Google Shape;511;g122e342bdad_2_37"/>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512" name="Google Shape;512;g122e342bdad_2_37"/>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513" name="Google Shape;513;g122e342bdad_2_37"/>
          <p:cNvSpPr/>
          <p:nvPr/>
        </p:nvSpPr>
        <p:spPr>
          <a:xfrm>
            <a:off x="71032" y="284986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CART</a:t>
            </a:r>
            <a:endParaRPr sz="1400" b="0" i="0" u="none" strike="noStrike" cap="none">
              <a:solidFill>
                <a:schemeClr val="lt2"/>
              </a:solidFill>
              <a:latin typeface="Calibri"/>
              <a:ea typeface="Calibri"/>
              <a:cs typeface="Calibri"/>
              <a:sym typeface="Calibri"/>
            </a:endParaRPr>
          </a:p>
        </p:txBody>
      </p:sp>
      <p:sp>
        <p:nvSpPr>
          <p:cNvPr id="514" name="Google Shape;514;g122e342bdad_2_37"/>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515" name="Google Shape;515;g122e342bdad_2_37"/>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6" name="Google Shape;516;g122e342bdad_2_37"/>
          <p:cNvSpPr txBox="1"/>
          <p:nvPr/>
        </p:nvSpPr>
        <p:spPr>
          <a:xfrm>
            <a:off x="1923675" y="895463"/>
            <a:ext cx="7067100" cy="1693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Various model parameters were tried</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Mtry = number of predictors tried at each split</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Ntrees = number of trees used to built the forest</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Out of bag error </a:t>
            </a:r>
            <a:r>
              <a:rPr lang="en-GB">
                <a:solidFill>
                  <a:srgbClr val="FF0000"/>
                </a:solidFill>
                <a:latin typeface="Calibri"/>
                <a:ea typeface="Calibri"/>
                <a:cs typeface="Calibri"/>
                <a:sym typeface="Calibri"/>
              </a:rPr>
              <a:t>stabilised</a:t>
            </a:r>
            <a:r>
              <a:rPr lang="en-GB">
                <a:latin typeface="Calibri"/>
                <a:ea typeface="Calibri"/>
                <a:cs typeface="Calibri"/>
                <a:sym typeface="Calibri"/>
              </a:rPr>
              <a:t> after 100 trees were grown, showing that 500 trees were </a:t>
            </a:r>
            <a:r>
              <a:rPr lang="en-GB">
                <a:solidFill>
                  <a:srgbClr val="FF0000"/>
                </a:solidFill>
                <a:latin typeface="Calibri"/>
                <a:ea typeface="Calibri"/>
                <a:cs typeface="Calibri"/>
                <a:sym typeface="Calibri"/>
              </a:rPr>
              <a:t>more than sufficient </a:t>
            </a:r>
            <a:r>
              <a:rPr lang="en-GB">
                <a:latin typeface="Calibri"/>
                <a:ea typeface="Calibri"/>
                <a:cs typeface="Calibri"/>
                <a:sym typeface="Calibri"/>
              </a:rPr>
              <a:t>to build the model</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OOB error refers to prediction errors of those left out of the sample used to train each tree</a:t>
            </a:r>
            <a:endParaRPr>
              <a:latin typeface="Calibri"/>
              <a:ea typeface="Calibri"/>
              <a:cs typeface="Calibri"/>
              <a:sym typeface="Calibri"/>
            </a:endParaRPr>
          </a:p>
        </p:txBody>
      </p:sp>
      <p:sp>
        <p:nvSpPr>
          <p:cNvPr id="517" name="Google Shape;517;g122e342bdad_2_37"/>
          <p:cNvSpPr txBox="1"/>
          <p:nvPr/>
        </p:nvSpPr>
        <p:spPr>
          <a:xfrm>
            <a:off x="1579625" y="4335025"/>
            <a:ext cx="5137800" cy="81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pic>
        <p:nvPicPr>
          <p:cNvPr id="518" name="Google Shape;518;g122e342bdad_2_37"/>
          <p:cNvPicPr preferRelativeResize="0"/>
          <p:nvPr/>
        </p:nvPicPr>
        <p:blipFill>
          <a:blip r:embed="rId3">
            <a:alphaModFix/>
          </a:blip>
          <a:stretch>
            <a:fillRect/>
          </a:stretch>
        </p:blipFill>
        <p:spPr>
          <a:xfrm>
            <a:off x="5429522" y="2342113"/>
            <a:ext cx="3340809" cy="2303462"/>
          </a:xfrm>
          <a:prstGeom prst="rect">
            <a:avLst/>
          </a:prstGeom>
          <a:noFill/>
          <a:ln>
            <a:noFill/>
          </a:ln>
        </p:spPr>
      </p:pic>
      <p:graphicFrame>
        <p:nvGraphicFramePr>
          <p:cNvPr id="519" name="Google Shape;519;g122e342bdad_2_37"/>
          <p:cNvGraphicFramePr/>
          <p:nvPr/>
        </p:nvGraphicFramePr>
        <p:xfrm>
          <a:off x="2325475" y="2518540"/>
          <a:ext cx="3000000" cy="3000000"/>
        </p:xfrm>
        <a:graphic>
          <a:graphicData uri="http://schemas.openxmlformats.org/drawingml/2006/table">
            <a:tbl>
              <a:tblPr>
                <a:noFill/>
                <a:tableStyleId>{2A9EB7FC-98FB-45A4-AF55-622FA6CCA56A}</a:tableStyleId>
              </a:tblPr>
              <a:tblGrid>
                <a:gridCol w="1138525">
                  <a:extLst>
                    <a:ext uri="{9D8B030D-6E8A-4147-A177-3AD203B41FA5}">
                      <a16:colId xmlns:a16="http://schemas.microsoft.com/office/drawing/2014/main" val="20000"/>
                    </a:ext>
                  </a:extLst>
                </a:gridCol>
                <a:gridCol w="1486925">
                  <a:extLst>
                    <a:ext uri="{9D8B030D-6E8A-4147-A177-3AD203B41FA5}">
                      <a16:colId xmlns:a16="http://schemas.microsoft.com/office/drawing/2014/main" val="20001"/>
                    </a:ext>
                  </a:extLst>
                </a:gridCol>
              </a:tblGrid>
              <a:tr h="607850">
                <a:tc>
                  <a:txBody>
                    <a:bodyPr/>
                    <a:lstStyle/>
                    <a:p>
                      <a:pPr marL="0" lvl="0" indent="0" algn="l" rtl="0">
                        <a:spcBef>
                          <a:spcPts val="0"/>
                        </a:spcBef>
                        <a:spcAft>
                          <a:spcPts val="0"/>
                        </a:spcAft>
                        <a:buNone/>
                      </a:pPr>
                      <a:r>
                        <a:rPr lang="en-GB"/>
                        <a:t>Model Parameters</a:t>
                      </a:r>
                      <a:endParaRPr/>
                    </a:p>
                  </a:txBody>
                  <a:tcPr marL="91425" marR="91425" marT="91425" marB="91425"/>
                </a:tc>
                <a:tc>
                  <a:txBody>
                    <a:bodyPr/>
                    <a:lstStyle/>
                    <a:p>
                      <a:pPr marL="0" lvl="0" indent="0" algn="l" rtl="0">
                        <a:spcBef>
                          <a:spcPts val="0"/>
                        </a:spcBef>
                        <a:spcAft>
                          <a:spcPts val="0"/>
                        </a:spcAft>
                        <a:buNone/>
                      </a:pPr>
                      <a:r>
                        <a:rPr lang="en-GB"/>
                        <a:t>Value</a:t>
                      </a:r>
                      <a:endParaRPr/>
                    </a:p>
                  </a:txBody>
                  <a:tcPr marL="91425" marR="91425" marT="91425" marB="91425"/>
                </a:tc>
                <a:extLst>
                  <a:ext uri="{0D108BD9-81ED-4DB2-BD59-A6C34878D82A}">
                    <a16:rowId xmlns:a16="http://schemas.microsoft.com/office/drawing/2014/main" val="10000"/>
                  </a:ext>
                </a:extLst>
              </a:tr>
              <a:tr h="395075">
                <a:tc>
                  <a:txBody>
                    <a:bodyPr/>
                    <a:lstStyle/>
                    <a:p>
                      <a:pPr marL="0" lvl="0" indent="0" algn="l" rtl="0">
                        <a:spcBef>
                          <a:spcPts val="0"/>
                        </a:spcBef>
                        <a:spcAft>
                          <a:spcPts val="0"/>
                        </a:spcAft>
                        <a:buNone/>
                      </a:pPr>
                      <a:r>
                        <a:rPr lang="en-GB"/>
                        <a:t>mtry</a:t>
                      </a:r>
                      <a:endParaRPr/>
                    </a:p>
                  </a:txBody>
                  <a:tcPr marL="91425" marR="91425" marT="91425" marB="91425"/>
                </a:tc>
                <a:tc>
                  <a:txBody>
                    <a:bodyPr/>
                    <a:lstStyle/>
                    <a:p>
                      <a:pPr marL="0" lvl="0" indent="0" algn="l" rtl="0">
                        <a:spcBef>
                          <a:spcPts val="0"/>
                        </a:spcBef>
                        <a:spcAft>
                          <a:spcPts val="0"/>
                        </a:spcAft>
                        <a:buNone/>
                      </a:pPr>
                      <a:r>
                        <a:rPr lang="en-GB"/>
                        <a:t>9</a:t>
                      </a:r>
                      <a:endParaRPr/>
                    </a:p>
                  </a:txBody>
                  <a:tcPr marL="91425" marR="91425" marT="91425" marB="91425"/>
                </a:tc>
                <a:extLst>
                  <a:ext uri="{0D108BD9-81ED-4DB2-BD59-A6C34878D82A}">
                    <a16:rowId xmlns:a16="http://schemas.microsoft.com/office/drawing/2014/main" val="10001"/>
                  </a:ext>
                </a:extLst>
              </a:tr>
              <a:tr h="395075">
                <a:tc>
                  <a:txBody>
                    <a:bodyPr/>
                    <a:lstStyle/>
                    <a:p>
                      <a:pPr marL="0" lvl="0" indent="0" algn="l" rtl="0">
                        <a:spcBef>
                          <a:spcPts val="0"/>
                        </a:spcBef>
                        <a:spcAft>
                          <a:spcPts val="0"/>
                        </a:spcAft>
                        <a:buNone/>
                      </a:pPr>
                      <a:r>
                        <a:rPr lang="en-GB"/>
                        <a:t>ntrees</a:t>
                      </a:r>
                      <a:endParaRPr/>
                    </a:p>
                  </a:txBody>
                  <a:tcPr marL="91425" marR="91425" marT="91425" marB="91425"/>
                </a:tc>
                <a:tc>
                  <a:txBody>
                    <a:bodyPr/>
                    <a:lstStyle/>
                    <a:p>
                      <a:pPr marL="0" lvl="0" indent="0" algn="l" rtl="0">
                        <a:spcBef>
                          <a:spcPts val="0"/>
                        </a:spcBef>
                        <a:spcAft>
                          <a:spcPts val="0"/>
                        </a:spcAft>
                        <a:buNone/>
                      </a:pPr>
                      <a:r>
                        <a:rPr lang="en-GB"/>
                        <a:t>500</a:t>
                      </a:r>
                      <a:endParaRPr/>
                    </a:p>
                  </a:txBody>
                  <a:tcPr marL="91425" marR="91425" marT="91425" marB="91425"/>
                </a:tc>
                <a:extLst>
                  <a:ext uri="{0D108BD9-81ED-4DB2-BD59-A6C34878D82A}">
                    <a16:rowId xmlns:a16="http://schemas.microsoft.com/office/drawing/2014/main" val="10002"/>
                  </a:ext>
                </a:extLst>
              </a:tr>
              <a:tr h="395075">
                <a:tc>
                  <a:txBody>
                    <a:bodyPr/>
                    <a:lstStyle/>
                    <a:p>
                      <a:pPr marL="0" lvl="0" indent="0" algn="l" rtl="0">
                        <a:spcBef>
                          <a:spcPts val="0"/>
                        </a:spcBef>
                        <a:spcAft>
                          <a:spcPts val="0"/>
                        </a:spcAft>
                        <a:buNone/>
                      </a:pPr>
                      <a:r>
                        <a:rPr lang="en-GB"/>
                        <a:t>The rest</a:t>
                      </a:r>
                      <a:endParaRPr/>
                    </a:p>
                  </a:txBody>
                  <a:tcPr marL="91425" marR="91425" marT="91425" marB="91425"/>
                </a:tc>
                <a:tc>
                  <a:txBody>
                    <a:bodyPr/>
                    <a:lstStyle/>
                    <a:p>
                      <a:pPr marL="0" lvl="0" indent="0" algn="l" rtl="0">
                        <a:spcBef>
                          <a:spcPts val="0"/>
                        </a:spcBef>
                        <a:spcAft>
                          <a:spcPts val="0"/>
                        </a:spcAft>
                        <a:buNone/>
                      </a:pPr>
                      <a:r>
                        <a:rPr lang="en-GB"/>
                        <a:t>Default</a:t>
                      </a:r>
                      <a:endParaRPr/>
                    </a:p>
                  </a:txBody>
                  <a:tcPr marL="91425" marR="91425" marT="91425" marB="91425"/>
                </a:tc>
                <a:extLst>
                  <a:ext uri="{0D108BD9-81ED-4DB2-BD59-A6C34878D82A}">
                    <a16:rowId xmlns:a16="http://schemas.microsoft.com/office/drawing/2014/main" val="10003"/>
                  </a:ext>
                </a:extLst>
              </a:tr>
            </a:tbl>
          </a:graphicData>
        </a:graphic>
      </p:graphicFrame>
      <p:sp>
        <p:nvSpPr>
          <p:cNvPr id="520" name="Google Shape;520;g122e342bdad_2_37"/>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22e342bcb4_0_7"/>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Business Problem</a:t>
            </a:r>
            <a:endParaRPr/>
          </a:p>
        </p:txBody>
      </p:sp>
      <p:sp>
        <p:nvSpPr>
          <p:cNvPr id="145" name="Google Shape;145;g122e342bcb4_0_7"/>
          <p:cNvSpPr txBox="1"/>
          <p:nvPr/>
        </p:nvSpPr>
        <p:spPr>
          <a:xfrm>
            <a:off x="200125" y="854350"/>
            <a:ext cx="3609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latin typeface="Calibri"/>
                <a:ea typeface="Calibri"/>
                <a:cs typeface="Calibri"/>
                <a:sym typeface="Calibri"/>
              </a:rPr>
              <a:t>Road Usage Statistics (2019)</a:t>
            </a:r>
            <a:endParaRPr sz="1900" b="1">
              <a:latin typeface="Calibri"/>
              <a:ea typeface="Calibri"/>
              <a:cs typeface="Calibri"/>
              <a:sym typeface="Calibri"/>
            </a:endParaRPr>
          </a:p>
        </p:txBody>
      </p:sp>
      <p:sp>
        <p:nvSpPr>
          <p:cNvPr id="146" name="Google Shape;146;g122e342bcb4_0_7"/>
          <p:cNvSpPr txBox="1"/>
          <p:nvPr/>
        </p:nvSpPr>
        <p:spPr>
          <a:xfrm>
            <a:off x="130119" y="2920613"/>
            <a:ext cx="2786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a:latin typeface="Calibri"/>
                <a:ea typeface="Calibri"/>
                <a:cs typeface="Calibri"/>
                <a:sym typeface="Calibri"/>
              </a:rPr>
              <a:t>Vehicle Miles</a:t>
            </a:r>
            <a:endParaRPr sz="1900">
              <a:latin typeface="Calibri"/>
              <a:ea typeface="Calibri"/>
              <a:cs typeface="Calibri"/>
              <a:sym typeface="Calibri"/>
            </a:endParaRPr>
          </a:p>
        </p:txBody>
      </p:sp>
      <p:sp>
        <p:nvSpPr>
          <p:cNvPr id="147" name="Google Shape;147;g122e342bcb4_0_7"/>
          <p:cNvSpPr txBox="1"/>
          <p:nvPr/>
        </p:nvSpPr>
        <p:spPr>
          <a:xfrm>
            <a:off x="6023925" y="3614350"/>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48" name="Google Shape;148;g122e342bcb4_0_7"/>
          <p:cNvPicPr preferRelativeResize="0"/>
          <p:nvPr/>
        </p:nvPicPr>
        <p:blipFill>
          <a:blip r:embed="rId3">
            <a:alphaModFix/>
          </a:blip>
          <a:stretch>
            <a:fillRect/>
          </a:stretch>
        </p:blipFill>
        <p:spPr>
          <a:xfrm>
            <a:off x="2916525" y="1823413"/>
            <a:ext cx="932950" cy="1945525"/>
          </a:xfrm>
          <a:prstGeom prst="rect">
            <a:avLst/>
          </a:prstGeom>
          <a:noFill/>
          <a:ln>
            <a:noFill/>
          </a:ln>
        </p:spPr>
      </p:pic>
      <p:sp>
        <p:nvSpPr>
          <p:cNvPr id="149" name="Google Shape;149;g122e342bcb4_0_7"/>
          <p:cNvSpPr txBox="1"/>
          <p:nvPr/>
        </p:nvSpPr>
        <p:spPr>
          <a:xfrm>
            <a:off x="106572" y="2395975"/>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000" b="1">
                <a:solidFill>
                  <a:schemeClr val="dk1"/>
                </a:solidFill>
                <a:latin typeface="Calibri"/>
                <a:ea typeface="Calibri"/>
                <a:cs typeface="Calibri"/>
                <a:sym typeface="Calibri"/>
              </a:rPr>
              <a:t>35.6 Billion </a:t>
            </a:r>
            <a:endParaRPr sz="2300"/>
          </a:p>
        </p:txBody>
      </p:sp>
      <p:pic>
        <p:nvPicPr>
          <p:cNvPr id="150" name="Google Shape;150;g122e342bcb4_0_7"/>
          <p:cNvPicPr preferRelativeResize="0"/>
          <p:nvPr/>
        </p:nvPicPr>
        <p:blipFill>
          <a:blip r:embed="rId4">
            <a:alphaModFix/>
          </a:blip>
          <a:stretch>
            <a:fillRect/>
          </a:stretch>
        </p:blipFill>
        <p:spPr>
          <a:xfrm rot="10800000">
            <a:off x="3826425" y="1879425"/>
            <a:ext cx="266700" cy="419300"/>
          </a:xfrm>
          <a:prstGeom prst="rect">
            <a:avLst/>
          </a:prstGeom>
          <a:noFill/>
          <a:ln>
            <a:noFill/>
          </a:ln>
        </p:spPr>
      </p:pic>
      <p:sp>
        <p:nvSpPr>
          <p:cNvPr id="151" name="Google Shape;151;g122e342bcb4_0_7"/>
          <p:cNvSpPr txBox="1"/>
          <p:nvPr/>
        </p:nvSpPr>
        <p:spPr>
          <a:xfrm>
            <a:off x="4032594" y="1873675"/>
            <a:ext cx="2786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latin typeface="Calibri"/>
                <a:ea typeface="Calibri"/>
                <a:cs typeface="Calibri"/>
                <a:sym typeface="Calibri"/>
              </a:rPr>
              <a:t>2%</a:t>
            </a:r>
            <a:endParaRPr sz="1900" b="1">
              <a:latin typeface="Calibri"/>
              <a:ea typeface="Calibri"/>
              <a:cs typeface="Calibri"/>
              <a:sym typeface="Calibri"/>
            </a:endParaRPr>
          </a:p>
        </p:txBody>
      </p:sp>
      <p:cxnSp>
        <p:nvCxnSpPr>
          <p:cNvPr id="152" name="Google Shape;152;g122e342bcb4_0_7"/>
          <p:cNvCxnSpPr/>
          <p:nvPr/>
        </p:nvCxnSpPr>
        <p:spPr>
          <a:xfrm>
            <a:off x="4613200" y="1369550"/>
            <a:ext cx="10200" cy="3253800"/>
          </a:xfrm>
          <a:prstGeom prst="straightConnector1">
            <a:avLst/>
          </a:prstGeom>
          <a:noFill/>
          <a:ln w="9525" cap="flat" cmpd="sng">
            <a:solidFill>
              <a:schemeClr val="dk2"/>
            </a:solidFill>
            <a:prstDash val="solid"/>
            <a:round/>
            <a:headEnd type="none" w="med" len="med"/>
            <a:tailEnd type="none" w="med" len="med"/>
          </a:ln>
        </p:spPr>
      </p:cxnSp>
      <p:pic>
        <p:nvPicPr>
          <p:cNvPr id="153" name="Google Shape;153;g122e342bcb4_0_7"/>
          <p:cNvPicPr preferRelativeResize="0"/>
          <p:nvPr/>
        </p:nvPicPr>
        <p:blipFill>
          <a:blip r:embed="rId5">
            <a:alphaModFix/>
          </a:blip>
          <a:stretch>
            <a:fillRect/>
          </a:stretch>
        </p:blipFill>
        <p:spPr>
          <a:xfrm>
            <a:off x="6818994" y="1273725"/>
            <a:ext cx="2020206" cy="1676903"/>
          </a:xfrm>
          <a:prstGeom prst="rect">
            <a:avLst/>
          </a:prstGeom>
          <a:noFill/>
          <a:ln>
            <a:noFill/>
          </a:ln>
        </p:spPr>
      </p:pic>
      <p:sp>
        <p:nvSpPr>
          <p:cNvPr id="154" name="Google Shape;154;g122e342bcb4_0_7"/>
          <p:cNvSpPr txBox="1"/>
          <p:nvPr/>
        </p:nvSpPr>
        <p:spPr>
          <a:xfrm>
            <a:off x="4120452" y="1592725"/>
            <a:ext cx="3000000" cy="992700"/>
          </a:xfrm>
          <a:prstGeom prst="rect">
            <a:avLst/>
          </a:prstGeom>
          <a:noFill/>
          <a:ln>
            <a:noFill/>
          </a:ln>
        </p:spPr>
        <p:txBody>
          <a:bodyPr spcFirstLastPara="1" wrap="square" lIns="91425" tIns="91425" rIns="91425" bIns="91425" anchor="t" anchorCtr="0">
            <a:spAutoFit/>
          </a:bodyPr>
          <a:lstStyle/>
          <a:p>
            <a:pPr marL="0" lvl="0" indent="0" algn="r" rtl="0">
              <a:lnSpc>
                <a:spcPct val="75000"/>
              </a:lnSpc>
              <a:spcBef>
                <a:spcPts val="0"/>
              </a:spcBef>
              <a:spcAft>
                <a:spcPts val="0"/>
              </a:spcAft>
              <a:buNone/>
            </a:pPr>
            <a:r>
              <a:rPr lang="en-GB" sz="3500">
                <a:solidFill>
                  <a:schemeClr val="dk1"/>
                </a:solidFill>
                <a:latin typeface="Calibri"/>
                <a:ea typeface="Calibri"/>
                <a:cs typeface="Calibri"/>
                <a:sym typeface="Calibri"/>
              </a:rPr>
              <a:t>Passenger Journeys</a:t>
            </a:r>
            <a:endParaRPr sz="1800"/>
          </a:p>
        </p:txBody>
      </p:sp>
      <p:pic>
        <p:nvPicPr>
          <p:cNvPr id="155" name="Google Shape;155;g122e342bcb4_0_7"/>
          <p:cNvPicPr preferRelativeResize="0"/>
          <p:nvPr/>
        </p:nvPicPr>
        <p:blipFill>
          <a:blip r:embed="rId6">
            <a:alphaModFix/>
          </a:blip>
          <a:stretch>
            <a:fillRect/>
          </a:stretch>
        </p:blipFill>
        <p:spPr>
          <a:xfrm>
            <a:off x="6819005" y="2976000"/>
            <a:ext cx="2020194" cy="1676900"/>
          </a:xfrm>
          <a:prstGeom prst="rect">
            <a:avLst/>
          </a:prstGeom>
          <a:noFill/>
          <a:ln>
            <a:noFill/>
          </a:ln>
        </p:spPr>
      </p:pic>
      <p:sp>
        <p:nvSpPr>
          <p:cNvPr id="156" name="Google Shape;156;g122e342bcb4_0_7"/>
          <p:cNvSpPr txBox="1"/>
          <p:nvPr/>
        </p:nvSpPr>
        <p:spPr>
          <a:xfrm>
            <a:off x="4120452" y="3329650"/>
            <a:ext cx="3000000" cy="969600"/>
          </a:xfrm>
          <a:prstGeom prst="rect">
            <a:avLst/>
          </a:prstGeom>
          <a:noFill/>
          <a:ln>
            <a:noFill/>
          </a:ln>
        </p:spPr>
        <p:txBody>
          <a:bodyPr spcFirstLastPara="1" wrap="square" lIns="91425" tIns="91425" rIns="91425" bIns="91425" anchor="t" anchorCtr="0">
            <a:spAutoFit/>
          </a:bodyPr>
          <a:lstStyle/>
          <a:p>
            <a:pPr marL="0" lvl="0" indent="0" algn="r" rtl="0">
              <a:lnSpc>
                <a:spcPct val="75000"/>
              </a:lnSpc>
              <a:spcBef>
                <a:spcPts val="0"/>
              </a:spcBef>
              <a:spcAft>
                <a:spcPts val="0"/>
              </a:spcAft>
              <a:buNone/>
            </a:pPr>
            <a:r>
              <a:rPr lang="en-GB" sz="3400">
                <a:solidFill>
                  <a:schemeClr val="dk1"/>
                </a:solidFill>
                <a:latin typeface="Calibri"/>
                <a:ea typeface="Calibri"/>
                <a:cs typeface="Calibri"/>
                <a:sym typeface="Calibri"/>
              </a:rPr>
              <a:t>Freight Transported</a:t>
            </a:r>
            <a:endParaRPr sz="1700"/>
          </a:p>
        </p:txBody>
      </p:sp>
      <p:sp>
        <p:nvSpPr>
          <p:cNvPr id="157" name="Google Shape;157;g122e342bcb4_0_7"/>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122e342bdad_2_51"/>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Random Forest Modelling</a:t>
            </a:r>
            <a:endParaRPr/>
          </a:p>
        </p:txBody>
      </p:sp>
      <p:sp>
        <p:nvSpPr>
          <p:cNvPr id="526" name="Google Shape;526;g122e342bdad_2_51"/>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527" name="Google Shape;527;g122e342bdad_2_51"/>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528" name="Google Shape;528;g122e342bdad_2_51"/>
          <p:cNvSpPr/>
          <p:nvPr/>
        </p:nvSpPr>
        <p:spPr>
          <a:xfrm>
            <a:off x="71032" y="284986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CART</a:t>
            </a:r>
            <a:endParaRPr sz="1400" b="0" i="0" u="none" strike="noStrike" cap="none">
              <a:solidFill>
                <a:schemeClr val="lt2"/>
              </a:solidFill>
              <a:latin typeface="Calibri"/>
              <a:ea typeface="Calibri"/>
              <a:cs typeface="Calibri"/>
              <a:sym typeface="Calibri"/>
            </a:endParaRPr>
          </a:p>
        </p:txBody>
      </p:sp>
      <p:sp>
        <p:nvSpPr>
          <p:cNvPr id="529" name="Google Shape;529;g122e342bdad_2_51"/>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530" name="Google Shape;530;g122e342bdad_2_51"/>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31" name="Google Shape;531;g122e342bdad_2_51"/>
          <p:cNvSpPr txBox="1"/>
          <p:nvPr/>
        </p:nvSpPr>
        <p:spPr>
          <a:xfrm>
            <a:off x="1923675" y="895463"/>
            <a:ext cx="7067100" cy="1477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Random Forest is able to achieve a </a:t>
            </a:r>
            <a:r>
              <a:rPr lang="en-GB">
                <a:solidFill>
                  <a:srgbClr val="FF0000"/>
                </a:solidFill>
                <a:latin typeface="Calibri"/>
                <a:ea typeface="Calibri"/>
                <a:cs typeface="Calibri"/>
                <a:sym typeface="Calibri"/>
              </a:rPr>
              <a:t>remarkable</a:t>
            </a:r>
            <a:r>
              <a:rPr lang="en-GB">
                <a:latin typeface="Calibri"/>
                <a:ea typeface="Calibri"/>
                <a:cs typeface="Calibri"/>
                <a:sym typeface="Calibri"/>
              </a:rPr>
              <a:t> test set accuracies as shown in the diagram.</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However, the model using oversampled data, has extremely </a:t>
            </a:r>
            <a:r>
              <a:rPr lang="en-GB">
                <a:solidFill>
                  <a:srgbClr val="FF0000"/>
                </a:solidFill>
                <a:latin typeface="Calibri"/>
                <a:ea typeface="Calibri"/>
                <a:cs typeface="Calibri"/>
                <a:sym typeface="Calibri"/>
              </a:rPr>
              <a:t>high false negative rate</a:t>
            </a:r>
            <a:r>
              <a:rPr lang="en-GB">
                <a:latin typeface="Calibri"/>
                <a:ea typeface="Calibri"/>
                <a:cs typeface="Calibri"/>
                <a:sym typeface="Calibri"/>
              </a:rPr>
              <a:t> of 50%.</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This means that the model fails to identify a Serious accident </a:t>
            </a:r>
            <a:r>
              <a:rPr lang="en-GB">
                <a:solidFill>
                  <a:srgbClr val="FF0000"/>
                </a:solidFill>
                <a:latin typeface="Calibri"/>
                <a:ea typeface="Calibri"/>
                <a:cs typeface="Calibri"/>
                <a:sym typeface="Calibri"/>
              </a:rPr>
              <a:t>50% of the time</a:t>
            </a:r>
            <a:r>
              <a:rPr lang="en-GB">
                <a:latin typeface="Calibri"/>
                <a:ea typeface="Calibri"/>
                <a:cs typeface="Calibri"/>
                <a:sym typeface="Calibri"/>
              </a:rPr>
              <a:t>, which is a concern.</a:t>
            </a:r>
            <a:endParaRPr>
              <a:latin typeface="Calibri"/>
              <a:ea typeface="Calibri"/>
              <a:cs typeface="Calibri"/>
              <a:sym typeface="Calibri"/>
            </a:endParaRPr>
          </a:p>
        </p:txBody>
      </p:sp>
      <p:sp>
        <p:nvSpPr>
          <p:cNvPr id="532" name="Google Shape;532;g122e342bdad_2_51"/>
          <p:cNvSpPr txBox="1"/>
          <p:nvPr/>
        </p:nvSpPr>
        <p:spPr>
          <a:xfrm>
            <a:off x="1579625" y="4335025"/>
            <a:ext cx="5137800" cy="81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pic>
        <p:nvPicPr>
          <p:cNvPr id="533" name="Google Shape;533;g122e342bdad_2_51"/>
          <p:cNvPicPr preferRelativeResize="0"/>
          <p:nvPr/>
        </p:nvPicPr>
        <p:blipFill>
          <a:blip r:embed="rId3">
            <a:alphaModFix/>
          </a:blip>
          <a:stretch>
            <a:fillRect/>
          </a:stretch>
        </p:blipFill>
        <p:spPr>
          <a:xfrm>
            <a:off x="2287200" y="2372979"/>
            <a:ext cx="6340050" cy="2116713"/>
          </a:xfrm>
          <a:prstGeom prst="rect">
            <a:avLst/>
          </a:prstGeom>
          <a:noFill/>
          <a:ln>
            <a:noFill/>
          </a:ln>
        </p:spPr>
      </p:pic>
      <p:sp>
        <p:nvSpPr>
          <p:cNvPr id="534" name="Google Shape;534;g122e342bdad_2_51"/>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122e342bdad_2_67"/>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Random Forest Results Interpretation</a:t>
            </a:r>
            <a:endParaRPr/>
          </a:p>
        </p:txBody>
      </p:sp>
      <p:sp>
        <p:nvSpPr>
          <p:cNvPr id="540" name="Google Shape;540;g122e342bdad_2_67"/>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541" name="Google Shape;541;g122e342bdad_2_67"/>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542" name="Google Shape;542;g122e342bdad_2_67"/>
          <p:cNvSpPr/>
          <p:nvPr/>
        </p:nvSpPr>
        <p:spPr>
          <a:xfrm>
            <a:off x="71032" y="284986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CART</a:t>
            </a:r>
            <a:endParaRPr sz="1400" b="0" i="0" u="none" strike="noStrike" cap="none">
              <a:solidFill>
                <a:schemeClr val="lt2"/>
              </a:solidFill>
              <a:latin typeface="Calibri"/>
              <a:ea typeface="Calibri"/>
              <a:cs typeface="Calibri"/>
              <a:sym typeface="Calibri"/>
            </a:endParaRPr>
          </a:p>
        </p:txBody>
      </p:sp>
      <p:sp>
        <p:nvSpPr>
          <p:cNvPr id="543" name="Google Shape;543;g122e342bdad_2_67"/>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544" name="Google Shape;544;g122e342bdad_2_67"/>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45" name="Google Shape;545;g122e342bdad_2_67"/>
          <p:cNvSpPr txBox="1"/>
          <p:nvPr/>
        </p:nvSpPr>
        <p:spPr>
          <a:xfrm>
            <a:off x="1923675" y="895463"/>
            <a:ext cx="7067100" cy="12621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Drawback: </a:t>
            </a:r>
            <a:r>
              <a:rPr lang="en-GB">
                <a:solidFill>
                  <a:srgbClr val="FF0000"/>
                </a:solidFill>
                <a:latin typeface="Calibri"/>
                <a:ea typeface="Calibri"/>
                <a:cs typeface="Calibri"/>
                <a:sym typeface="Calibri"/>
              </a:rPr>
              <a:t>Black box</a:t>
            </a:r>
            <a:r>
              <a:rPr lang="en-GB">
                <a:latin typeface="Calibri"/>
                <a:ea typeface="Calibri"/>
                <a:cs typeface="Calibri"/>
                <a:sym typeface="Calibri"/>
              </a:rPr>
              <a:t> nature</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Difficult to interpret how predictors influence the predictions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RF has an in-built </a:t>
            </a:r>
            <a:r>
              <a:rPr lang="en-GB">
                <a:solidFill>
                  <a:srgbClr val="FF0000"/>
                </a:solidFill>
                <a:latin typeface="Calibri"/>
                <a:ea typeface="Calibri"/>
                <a:cs typeface="Calibri"/>
                <a:sym typeface="Calibri"/>
              </a:rPr>
              <a:t>permutation feature importance</a:t>
            </a:r>
            <a:r>
              <a:rPr lang="en-GB">
                <a:latin typeface="Calibri"/>
                <a:ea typeface="Calibri"/>
                <a:cs typeface="Calibri"/>
                <a:sym typeface="Calibri"/>
              </a:rPr>
              <a:t> to allow us to gain insights into powerful predictors.</a:t>
            </a:r>
            <a:endParaRPr>
              <a:latin typeface="Calibri"/>
              <a:ea typeface="Calibri"/>
              <a:cs typeface="Calibri"/>
              <a:sym typeface="Calibri"/>
            </a:endParaRPr>
          </a:p>
          <a:p>
            <a:pPr marL="0" marR="0" lvl="0" indent="0" algn="l" rtl="0">
              <a:lnSpc>
                <a:spcPct val="100000"/>
              </a:lnSpc>
              <a:spcBef>
                <a:spcPts val="0"/>
              </a:spcBef>
              <a:spcAft>
                <a:spcPts val="0"/>
              </a:spcAft>
              <a:buNone/>
            </a:pPr>
            <a:endParaRPr>
              <a:latin typeface="Calibri"/>
              <a:ea typeface="Calibri"/>
              <a:cs typeface="Calibri"/>
              <a:sym typeface="Calibri"/>
            </a:endParaRPr>
          </a:p>
        </p:txBody>
      </p:sp>
      <p:sp>
        <p:nvSpPr>
          <p:cNvPr id="546" name="Google Shape;546;g122e342bdad_2_67"/>
          <p:cNvSpPr txBox="1"/>
          <p:nvPr/>
        </p:nvSpPr>
        <p:spPr>
          <a:xfrm>
            <a:off x="1579625" y="4335025"/>
            <a:ext cx="5137800" cy="81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pic>
        <p:nvPicPr>
          <p:cNvPr id="547" name="Google Shape;547;g122e342bdad_2_67"/>
          <p:cNvPicPr preferRelativeResize="0"/>
          <p:nvPr/>
        </p:nvPicPr>
        <p:blipFill>
          <a:blip r:embed="rId3">
            <a:alphaModFix/>
          </a:blip>
          <a:stretch>
            <a:fillRect/>
          </a:stretch>
        </p:blipFill>
        <p:spPr>
          <a:xfrm>
            <a:off x="3838225" y="2004276"/>
            <a:ext cx="3708901" cy="2557250"/>
          </a:xfrm>
          <a:prstGeom prst="rect">
            <a:avLst/>
          </a:prstGeom>
          <a:noFill/>
          <a:ln>
            <a:noFill/>
          </a:ln>
        </p:spPr>
      </p:pic>
      <p:sp>
        <p:nvSpPr>
          <p:cNvPr id="548" name="Google Shape;548;g122e342bdad_2_67"/>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122e342bdad_2_80"/>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spcBef>
                <a:spcPts val="0"/>
              </a:spcBef>
              <a:spcAft>
                <a:spcPts val="0"/>
              </a:spcAft>
              <a:buClr>
                <a:schemeClr val="dk1"/>
              </a:buClr>
              <a:buSzPts val="1800"/>
              <a:buFont typeface="Arial"/>
              <a:buNone/>
            </a:pPr>
            <a:r>
              <a:rPr lang="en-GB"/>
              <a:t>Random Forest Results Interpretation</a:t>
            </a:r>
            <a:endParaRPr/>
          </a:p>
        </p:txBody>
      </p:sp>
      <p:sp>
        <p:nvSpPr>
          <p:cNvPr id="554" name="Google Shape;554;g122e342bdad_2_80"/>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555" name="Google Shape;555;g122e342bdad_2_80"/>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556" name="Google Shape;556;g122e342bdad_2_80"/>
          <p:cNvSpPr/>
          <p:nvPr/>
        </p:nvSpPr>
        <p:spPr>
          <a:xfrm>
            <a:off x="71032" y="284986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CART</a:t>
            </a:r>
            <a:endParaRPr sz="1400" b="0" i="0" u="none" strike="noStrike" cap="none">
              <a:solidFill>
                <a:schemeClr val="lt2"/>
              </a:solidFill>
              <a:latin typeface="Calibri"/>
              <a:ea typeface="Calibri"/>
              <a:cs typeface="Calibri"/>
              <a:sym typeface="Calibri"/>
            </a:endParaRPr>
          </a:p>
        </p:txBody>
      </p:sp>
      <p:sp>
        <p:nvSpPr>
          <p:cNvPr id="557" name="Google Shape;557;g122e342bdad_2_80"/>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558" name="Google Shape;558;g122e342bdad_2_80"/>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59" name="Google Shape;559;g122e342bdad_2_80"/>
          <p:cNvSpPr txBox="1"/>
          <p:nvPr/>
        </p:nvSpPr>
        <p:spPr>
          <a:xfrm>
            <a:off x="1725325" y="1158450"/>
            <a:ext cx="4276800" cy="25551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Important features contain </a:t>
            </a:r>
            <a:r>
              <a:rPr lang="en-GB">
                <a:solidFill>
                  <a:srgbClr val="FF0000"/>
                </a:solidFill>
                <a:latin typeface="Calibri"/>
                <a:ea typeface="Calibri"/>
                <a:cs typeface="Calibri"/>
                <a:sym typeface="Calibri"/>
              </a:rPr>
              <a:t>valuable </a:t>
            </a:r>
            <a:r>
              <a:rPr lang="en-GB">
                <a:latin typeface="Calibri"/>
                <a:ea typeface="Calibri"/>
                <a:cs typeface="Calibri"/>
                <a:sym typeface="Calibri"/>
              </a:rPr>
              <a:t>information</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solidFill>
                  <a:srgbClr val="FF0000"/>
                </a:solidFill>
                <a:latin typeface="Calibri"/>
                <a:ea typeface="Calibri"/>
                <a:cs typeface="Calibri"/>
                <a:sym typeface="Calibri"/>
              </a:rPr>
              <a:t>Randomly shuffling</a:t>
            </a:r>
            <a:r>
              <a:rPr lang="en-GB">
                <a:latin typeface="Calibri"/>
                <a:ea typeface="Calibri"/>
                <a:cs typeface="Calibri"/>
                <a:sym typeface="Calibri"/>
              </a:rPr>
              <a:t> values of this important information -&gt; model accuracy fall</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Decrease in accuracy is large -&gt; predictors has great impact on predictions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Month, Casualty Type, Day and Geographical Coordinates are the most important predictors of accident severity as they result in the </a:t>
            </a:r>
            <a:r>
              <a:rPr lang="en-GB">
                <a:solidFill>
                  <a:srgbClr val="FF0000"/>
                </a:solidFill>
                <a:latin typeface="Calibri"/>
                <a:ea typeface="Calibri"/>
                <a:cs typeface="Calibri"/>
                <a:sym typeface="Calibri"/>
              </a:rPr>
              <a:t>greatest mean decrease in accuracy </a:t>
            </a:r>
            <a:r>
              <a:rPr lang="en-GB">
                <a:latin typeface="Calibri"/>
                <a:ea typeface="Calibri"/>
                <a:cs typeface="Calibri"/>
                <a:sym typeface="Calibri"/>
              </a:rPr>
              <a:t>when its information is randomly shuffled.</a:t>
            </a:r>
            <a:endParaRPr>
              <a:latin typeface="Calibri"/>
              <a:ea typeface="Calibri"/>
              <a:cs typeface="Calibri"/>
              <a:sym typeface="Calibri"/>
            </a:endParaRPr>
          </a:p>
          <a:p>
            <a:pPr marL="0" marR="0" lvl="0" indent="0" algn="l" rtl="0">
              <a:lnSpc>
                <a:spcPct val="100000"/>
              </a:lnSpc>
              <a:spcBef>
                <a:spcPts val="0"/>
              </a:spcBef>
              <a:spcAft>
                <a:spcPts val="0"/>
              </a:spcAft>
              <a:buNone/>
            </a:pPr>
            <a:endParaRPr>
              <a:latin typeface="Calibri"/>
              <a:ea typeface="Calibri"/>
              <a:cs typeface="Calibri"/>
              <a:sym typeface="Calibri"/>
            </a:endParaRPr>
          </a:p>
        </p:txBody>
      </p:sp>
      <p:sp>
        <p:nvSpPr>
          <p:cNvPr id="560" name="Google Shape;560;g122e342bdad_2_80"/>
          <p:cNvSpPr txBox="1"/>
          <p:nvPr/>
        </p:nvSpPr>
        <p:spPr>
          <a:xfrm>
            <a:off x="1579625" y="4411225"/>
            <a:ext cx="5137800" cy="816300"/>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1000"/>
              </a:spcBef>
              <a:spcAft>
                <a:spcPts val="0"/>
              </a:spcAft>
              <a:buNone/>
            </a:pPr>
            <a:r>
              <a:rPr lang="en-GB" sz="900" u="sng">
                <a:solidFill>
                  <a:schemeClr val="hlink"/>
                </a:solidFill>
                <a:latin typeface="Times New Roman"/>
                <a:ea typeface="Times New Roman"/>
                <a:cs typeface="Times New Roman"/>
                <a:sym typeface="Times New Roman"/>
                <a:hlinkClick r:id="rId3"/>
              </a:rPr>
              <a:t>https://towardsdatascience.com/from-scratch-permutation-feature-importance-for-ml-interpretability-b60f7d5d1fe9</a:t>
            </a:r>
            <a:endParaRPr sz="900">
              <a:solidFill>
                <a:schemeClr val="dk1"/>
              </a:solidFill>
              <a:latin typeface="Times New Roman"/>
              <a:ea typeface="Times New Roman"/>
              <a:cs typeface="Times New Roman"/>
              <a:sym typeface="Times New Roman"/>
            </a:endParaRPr>
          </a:p>
          <a:p>
            <a:pPr marL="457200" lvl="0" indent="-457200" algn="l" rtl="0">
              <a:lnSpc>
                <a:spcPct val="115000"/>
              </a:lnSpc>
              <a:spcBef>
                <a:spcPts val="1000"/>
              </a:spcBef>
              <a:spcAft>
                <a:spcPts val="100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pic>
        <p:nvPicPr>
          <p:cNvPr id="561" name="Google Shape;561;g122e342bdad_2_80"/>
          <p:cNvPicPr preferRelativeResize="0"/>
          <p:nvPr/>
        </p:nvPicPr>
        <p:blipFill>
          <a:blip r:embed="rId4">
            <a:alphaModFix/>
          </a:blip>
          <a:stretch>
            <a:fillRect/>
          </a:stretch>
        </p:blipFill>
        <p:spPr>
          <a:xfrm>
            <a:off x="6085100" y="1451650"/>
            <a:ext cx="2837075" cy="2730684"/>
          </a:xfrm>
          <a:prstGeom prst="rect">
            <a:avLst/>
          </a:prstGeom>
          <a:noFill/>
          <a:ln>
            <a:noFill/>
          </a:ln>
        </p:spPr>
      </p:pic>
      <p:pic>
        <p:nvPicPr>
          <p:cNvPr id="562" name="Google Shape;562;g122e342bdad_2_80"/>
          <p:cNvPicPr preferRelativeResize="0"/>
          <p:nvPr/>
        </p:nvPicPr>
        <p:blipFill>
          <a:blip r:embed="rId5">
            <a:alphaModFix/>
          </a:blip>
          <a:stretch>
            <a:fillRect/>
          </a:stretch>
        </p:blipFill>
        <p:spPr>
          <a:xfrm>
            <a:off x="3780900" y="3268325"/>
            <a:ext cx="1004300" cy="1004300"/>
          </a:xfrm>
          <a:prstGeom prst="rect">
            <a:avLst/>
          </a:prstGeom>
          <a:noFill/>
          <a:ln>
            <a:noFill/>
          </a:ln>
        </p:spPr>
      </p:pic>
      <p:sp>
        <p:nvSpPr>
          <p:cNvPr id="563" name="Google Shape;563;g122e342bdad_2_80"/>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122e342bdad_2_95"/>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spcBef>
                <a:spcPts val="0"/>
              </a:spcBef>
              <a:spcAft>
                <a:spcPts val="0"/>
              </a:spcAft>
              <a:buClr>
                <a:schemeClr val="dk1"/>
              </a:buClr>
              <a:buSzPts val="1800"/>
              <a:buFont typeface="Arial"/>
              <a:buNone/>
            </a:pPr>
            <a:r>
              <a:rPr lang="en-GB"/>
              <a:t>Random Forest Results Interpretation</a:t>
            </a:r>
            <a:endParaRPr/>
          </a:p>
        </p:txBody>
      </p:sp>
      <p:sp>
        <p:nvSpPr>
          <p:cNvPr id="569" name="Google Shape;569;g122e342bdad_2_95"/>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570" name="Google Shape;570;g122e342bdad_2_95"/>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71" name="Google Shape;571;g122e342bdad_2_95"/>
          <p:cNvSpPr txBox="1"/>
          <p:nvPr/>
        </p:nvSpPr>
        <p:spPr>
          <a:xfrm>
            <a:off x="-138925" y="1304600"/>
            <a:ext cx="4276800" cy="2770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Study Partial Dependence Plots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The class of interest here is </a:t>
            </a:r>
            <a:br>
              <a:rPr lang="en-GB">
                <a:latin typeface="Calibri"/>
                <a:ea typeface="Calibri"/>
                <a:cs typeface="Calibri"/>
                <a:sym typeface="Calibri"/>
              </a:rPr>
            </a:br>
            <a:r>
              <a:rPr lang="en-GB">
                <a:latin typeface="Calibri"/>
                <a:ea typeface="Calibri"/>
                <a:cs typeface="Calibri"/>
                <a:sym typeface="Calibri"/>
              </a:rPr>
              <a:t>“</a:t>
            </a:r>
            <a:r>
              <a:rPr lang="en-GB">
                <a:solidFill>
                  <a:srgbClr val="FF0000"/>
                </a:solidFill>
                <a:latin typeface="Calibri"/>
                <a:ea typeface="Calibri"/>
                <a:cs typeface="Calibri"/>
                <a:sym typeface="Calibri"/>
              </a:rPr>
              <a:t>Serious Accidents</a:t>
            </a:r>
            <a:r>
              <a:rPr lang="en-GB">
                <a:latin typeface="Calibri"/>
                <a:ea typeface="Calibri"/>
                <a:cs typeface="Calibri"/>
                <a:sym typeface="Calibri"/>
              </a:rPr>
              <a:t>”</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For example, the probability of serious </a:t>
            </a:r>
            <a:br>
              <a:rPr lang="en-GB">
                <a:latin typeface="Calibri"/>
                <a:ea typeface="Calibri"/>
                <a:cs typeface="Calibri"/>
                <a:sym typeface="Calibri"/>
              </a:rPr>
            </a:br>
            <a:r>
              <a:rPr lang="en-GB">
                <a:latin typeface="Calibri"/>
                <a:ea typeface="Calibri"/>
                <a:cs typeface="Calibri"/>
                <a:sym typeface="Calibri"/>
              </a:rPr>
              <a:t>accidents </a:t>
            </a:r>
            <a:r>
              <a:rPr lang="en-GB">
                <a:solidFill>
                  <a:srgbClr val="FF0000"/>
                </a:solidFill>
                <a:latin typeface="Calibri"/>
                <a:ea typeface="Calibri"/>
                <a:cs typeface="Calibri"/>
                <a:sym typeface="Calibri"/>
              </a:rPr>
              <a:t>rise sharply</a:t>
            </a:r>
            <a:r>
              <a:rPr lang="en-GB">
                <a:latin typeface="Calibri"/>
                <a:ea typeface="Calibri"/>
                <a:cs typeface="Calibri"/>
                <a:sym typeface="Calibri"/>
              </a:rPr>
              <a:t> when engine capacity exceeds 5000cc.</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In addition, the probability of serious </a:t>
            </a:r>
            <a:br>
              <a:rPr lang="en-GB">
                <a:latin typeface="Calibri"/>
                <a:ea typeface="Calibri"/>
                <a:cs typeface="Calibri"/>
                <a:sym typeface="Calibri"/>
              </a:rPr>
            </a:br>
            <a:r>
              <a:rPr lang="en-GB">
                <a:latin typeface="Calibri"/>
                <a:ea typeface="Calibri"/>
                <a:cs typeface="Calibri"/>
                <a:sym typeface="Calibri"/>
              </a:rPr>
              <a:t>accidents are much higher when it is night </a:t>
            </a:r>
            <a:br>
              <a:rPr lang="en-GB">
                <a:latin typeface="Calibri"/>
                <a:ea typeface="Calibri"/>
                <a:cs typeface="Calibri"/>
                <a:sym typeface="Calibri"/>
              </a:rPr>
            </a:br>
            <a:r>
              <a:rPr lang="en-GB">
                <a:latin typeface="Calibri"/>
                <a:ea typeface="Calibri"/>
                <a:cs typeface="Calibri"/>
                <a:sym typeface="Calibri"/>
              </a:rPr>
              <a:t>time and the street lamps are off.</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GB">
                <a:latin typeface="Calibri"/>
                <a:ea typeface="Calibri"/>
                <a:cs typeface="Calibri"/>
                <a:sym typeface="Calibri"/>
              </a:rPr>
              <a:t>These plots further support the </a:t>
            </a:r>
            <a:r>
              <a:rPr lang="en-GB">
                <a:solidFill>
                  <a:srgbClr val="FF0000"/>
                </a:solidFill>
                <a:latin typeface="Calibri"/>
                <a:ea typeface="Calibri"/>
                <a:cs typeface="Calibri"/>
                <a:sym typeface="Calibri"/>
              </a:rPr>
              <a:t>root causes </a:t>
            </a:r>
            <a:r>
              <a:rPr lang="en-GB">
                <a:latin typeface="Calibri"/>
                <a:ea typeface="Calibri"/>
                <a:cs typeface="Calibri"/>
                <a:sym typeface="Calibri"/>
              </a:rPr>
              <a:t>identified earlier.</a:t>
            </a:r>
            <a:endParaRPr>
              <a:latin typeface="Calibri"/>
              <a:ea typeface="Calibri"/>
              <a:cs typeface="Calibri"/>
              <a:sym typeface="Calibri"/>
            </a:endParaRPr>
          </a:p>
          <a:p>
            <a:pPr marL="0" marR="0" lvl="0" indent="0" algn="l" rtl="0">
              <a:lnSpc>
                <a:spcPct val="100000"/>
              </a:lnSpc>
              <a:spcBef>
                <a:spcPts val="0"/>
              </a:spcBef>
              <a:spcAft>
                <a:spcPts val="0"/>
              </a:spcAft>
              <a:buNone/>
            </a:pPr>
            <a:endParaRPr>
              <a:latin typeface="Calibri"/>
              <a:ea typeface="Calibri"/>
              <a:cs typeface="Calibri"/>
              <a:sym typeface="Calibri"/>
            </a:endParaRPr>
          </a:p>
        </p:txBody>
      </p:sp>
      <p:sp>
        <p:nvSpPr>
          <p:cNvPr id="572" name="Google Shape;572;g122e342bdad_2_95"/>
          <p:cNvSpPr txBox="1"/>
          <p:nvPr/>
        </p:nvSpPr>
        <p:spPr>
          <a:xfrm>
            <a:off x="1579625" y="4487425"/>
            <a:ext cx="5137800" cy="944400"/>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1000"/>
              </a:spcBef>
              <a:spcAft>
                <a:spcPts val="0"/>
              </a:spcAft>
              <a:buNone/>
            </a:pPr>
            <a:r>
              <a:rPr lang="en-GB" sz="900" u="sng">
                <a:solidFill>
                  <a:schemeClr val="hlink"/>
                </a:solidFill>
                <a:latin typeface="Times New Roman"/>
                <a:ea typeface="Times New Roman"/>
                <a:cs typeface="Times New Roman"/>
                <a:sym typeface="Times New Roman"/>
                <a:hlinkClick r:id="rId3"/>
              </a:rPr>
              <a:t>https://christophm.github.io/interpretable-ml-book/pdp.html</a:t>
            </a:r>
            <a:endParaRPr sz="900">
              <a:solidFill>
                <a:schemeClr val="dk1"/>
              </a:solidFill>
              <a:latin typeface="Times New Roman"/>
              <a:ea typeface="Times New Roman"/>
              <a:cs typeface="Times New Roman"/>
              <a:sym typeface="Times New Roman"/>
            </a:endParaRPr>
          </a:p>
          <a:p>
            <a:pPr marL="457200" lvl="0" indent="-457200" algn="l" rtl="0">
              <a:lnSpc>
                <a:spcPct val="115000"/>
              </a:lnSpc>
              <a:spcBef>
                <a:spcPts val="1000"/>
              </a:spcBef>
              <a:spcAft>
                <a:spcPts val="0"/>
              </a:spcAft>
              <a:buNone/>
            </a:pPr>
            <a:endParaRPr sz="900">
              <a:solidFill>
                <a:schemeClr val="dk1"/>
              </a:solidFill>
              <a:latin typeface="Times New Roman"/>
              <a:ea typeface="Times New Roman"/>
              <a:cs typeface="Times New Roman"/>
              <a:sym typeface="Times New Roman"/>
            </a:endParaRPr>
          </a:p>
          <a:p>
            <a:pPr marL="457200" lvl="0" indent="-457200" algn="l" rtl="0">
              <a:lnSpc>
                <a:spcPct val="115000"/>
              </a:lnSpc>
              <a:spcBef>
                <a:spcPts val="1000"/>
              </a:spcBef>
              <a:spcAft>
                <a:spcPts val="1000"/>
              </a:spcAft>
              <a:buNone/>
            </a:pPr>
            <a:endParaRPr sz="1200">
              <a:solidFill>
                <a:schemeClr val="dk1"/>
              </a:solidFill>
              <a:latin typeface="Times New Roman"/>
              <a:ea typeface="Times New Roman"/>
              <a:cs typeface="Times New Roman"/>
              <a:sym typeface="Times New Roman"/>
            </a:endParaRPr>
          </a:p>
        </p:txBody>
      </p:sp>
      <p:pic>
        <p:nvPicPr>
          <p:cNvPr id="573" name="Google Shape;573;g122e342bdad_2_95"/>
          <p:cNvPicPr preferRelativeResize="0"/>
          <p:nvPr/>
        </p:nvPicPr>
        <p:blipFill>
          <a:blip r:embed="rId4">
            <a:alphaModFix/>
          </a:blip>
          <a:stretch>
            <a:fillRect/>
          </a:stretch>
        </p:blipFill>
        <p:spPr>
          <a:xfrm>
            <a:off x="3759112" y="1153375"/>
            <a:ext cx="5384876" cy="3257850"/>
          </a:xfrm>
          <a:prstGeom prst="rect">
            <a:avLst/>
          </a:prstGeom>
          <a:noFill/>
          <a:ln>
            <a:noFill/>
          </a:ln>
        </p:spPr>
      </p:pic>
      <p:sp>
        <p:nvSpPr>
          <p:cNvPr id="574" name="Google Shape;574;g122e342bdad_2_95"/>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122e342bdad_2_142"/>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Model Evaluation</a:t>
            </a:r>
            <a:endParaRPr/>
          </a:p>
        </p:txBody>
      </p:sp>
      <p:sp>
        <p:nvSpPr>
          <p:cNvPr id="580" name="Google Shape;580;g122e342bdad_2_142"/>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581" name="Google Shape;581;g122e342bdad_2_142"/>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582" name="Google Shape;582;g122e342bdad_2_142"/>
          <p:cNvSpPr/>
          <p:nvPr/>
        </p:nvSpPr>
        <p:spPr>
          <a:xfrm>
            <a:off x="71032" y="284986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CART</a:t>
            </a:r>
            <a:endParaRPr sz="1400" b="0" i="0" u="none" strike="noStrike" cap="none">
              <a:solidFill>
                <a:schemeClr val="lt2"/>
              </a:solidFill>
              <a:latin typeface="Calibri"/>
              <a:ea typeface="Calibri"/>
              <a:cs typeface="Calibri"/>
              <a:sym typeface="Calibri"/>
            </a:endParaRPr>
          </a:p>
        </p:txBody>
      </p:sp>
      <p:sp>
        <p:nvSpPr>
          <p:cNvPr id="583" name="Google Shape;583;g122e342bdad_2_142"/>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584" name="Google Shape;584;g122e342bdad_2_142"/>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85" name="Google Shape;585;g122e342bdad_2_142"/>
          <p:cNvSpPr txBox="1"/>
          <p:nvPr/>
        </p:nvSpPr>
        <p:spPr>
          <a:xfrm>
            <a:off x="1579625" y="4411225"/>
            <a:ext cx="513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u="sng">
                <a:solidFill>
                  <a:schemeClr val="hlink"/>
                </a:solidFill>
                <a:hlinkClick r:id="rId3"/>
              </a:rPr>
              <a:t>https://ietresearch.onlinelibrary.wiley.com/doi/10.1049/iet-its.2020.0093</a:t>
            </a:r>
            <a:endParaRPr sz="800"/>
          </a:p>
          <a:p>
            <a:pPr marL="0" lvl="0" indent="0" algn="l" rtl="0">
              <a:spcBef>
                <a:spcPts val="0"/>
              </a:spcBef>
              <a:spcAft>
                <a:spcPts val="0"/>
              </a:spcAft>
              <a:buNone/>
            </a:pPr>
            <a:endParaRPr sz="800"/>
          </a:p>
        </p:txBody>
      </p:sp>
      <p:pic>
        <p:nvPicPr>
          <p:cNvPr id="586" name="Google Shape;586;g122e342bdad_2_142"/>
          <p:cNvPicPr preferRelativeResize="0"/>
          <p:nvPr/>
        </p:nvPicPr>
        <p:blipFill rotWithShape="1">
          <a:blip r:embed="rId4">
            <a:alphaModFix/>
          </a:blip>
          <a:srcRect b="3484"/>
          <a:stretch/>
        </p:blipFill>
        <p:spPr>
          <a:xfrm>
            <a:off x="2505475" y="2388975"/>
            <a:ext cx="5558150" cy="1913275"/>
          </a:xfrm>
          <a:prstGeom prst="rect">
            <a:avLst/>
          </a:prstGeom>
          <a:noFill/>
          <a:ln>
            <a:noFill/>
          </a:ln>
        </p:spPr>
      </p:pic>
      <p:sp>
        <p:nvSpPr>
          <p:cNvPr id="587" name="Google Shape;587;g122e342bdad_2_142"/>
          <p:cNvSpPr txBox="1"/>
          <p:nvPr/>
        </p:nvSpPr>
        <p:spPr>
          <a:xfrm>
            <a:off x="3363875" y="1848225"/>
            <a:ext cx="32274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000"/>
              </a:spcAft>
              <a:buClr>
                <a:schemeClr val="dk1"/>
              </a:buClr>
              <a:buSzPts val="1100"/>
              <a:buFont typeface="Arial"/>
              <a:buNone/>
            </a:pPr>
            <a:r>
              <a:rPr lang="en-GB">
                <a:latin typeface="Calibri"/>
                <a:ea typeface="Calibri"/>
                <a:cs typeface="Calibri"/>
                <a:sym typeface="Calibri"/>
              </a:rPr>
              <a:t>Expected Cost = (FNR + 0.79FPR)  £64,626</a:t>
            </a:r>
            <a:endParaRPr>
              <a:latin typeface="Calibri"/>
              <a:ea typeface="Calibri"/>
              <a:cs typeface="Calibri"/>
              <a:sym typeface="Calibri"/>
            </a:endParaRPr>
          </a:p>
        </p:txBody>
      </p:sp>
      <p:sp>
        <p:nvSpPr>
          <p:cNvPr id="588" name="Google Shape;588;g122e342bdad_2_142"/>
          <p:cNvSpPr txBox="1"/>
          <p:nvPr/>
        </p:nvSpPr>
        <p:spPr>
          <a:xfrm>
            <a:off x="2469300" y="1020125"/>
            <a:ext cx="5594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Calibri"/>
                <a:ea typeface="Calibri"/>
                <a:cs typeface="Calibri"/>
                <a:sym typeface="Calibri"/>
              </a:rPr>
              <a:t>Economic value</a:t>
            </a:r>
            <a:r>
              <a:rPr lang="en-GB">
                <a:latin typeface="Calibri"/>
                <a:ea typeface="Calibri"/>
                <a:cs typeface="Calibri"/>
                <a:sym typeface="Calibri"/>
              </a:rPr>
              <a:t> estimation models: Accidents cost savings due to preventive measure can be up to </a:t>
            </a:r>
            <a:r>
              <a:rPr lang="en-GB">
                <a:solidFill>
                  <a:srgbClr val="FF0000"/>
                </a:solidFill>
                <a:latin typeface="Calibri"/>
                <a:ea typeface="Calibri"/>
                <a:cs typeface="Calibri"/>
                <a:sym typeface="Calibri"/>
              </a:rPr>
              <a:t>21%</a:t>
            </a:r>
            <a:br>
              <a:rPr lang="en-GB">
                <a:latin typeface="Calibri"/>
                <a:ea typeface="Calibri"/>
                <a:cs typeface="Calibri"/>
                <a:sym typeface="Calibri"/>
              </a:rPr>
            </a:br>
            <a:r>
              <a:rPr lang="en-GB">
                <a:latin typeface="Calibri"/>
                <a:ea typeface="Calibri"/>
                <a:cs typeface="Calibri"/>
                <a:sym typeface="Calibri"/>
              </a:rPr>
              <a:t>Arbitrary FPR cost is 21% of FNR cost</a:t>
            </a:r>
            <a:endParaRPr>
              <a:latin typeface="Calibri"/>
              <a:ea typeface="Calibri"/>
              <a:cs typeface="Calibri"/>
              <a:sym typeface="Calibri"/>
            </a:endParaRPr>
          </a:p>
        </p:txBody>
      </p:sp>
      <p:sp>
        <p:nvSpPr>
          <p:cNvPr id="589" name="Google Shape;589;g122e342bdad_2_142"/>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122e342bdad_2_125"/>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Model Evaluation</a:t>
            </a:r>
            <a:endParaRPr/>
          </a:p>
        </p:txBody>
      </p:sp>
      <p:sp>
        <p:nvSpPr>
          <p:cNvPr id="595" name="Google Shape;595;g122e342bdad_2_125"/>
          <p:cNvSpPr/>
          <p:nvPr/>
        </p:nvSpPr>
        <p:spPr>
          <a:xfrm>
            <a:off x="70243" y="952943"/>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chemeClr val="lt2"/>
                </a:solidFill>
                <a:latin typeface="Calibri"/>
                <a:ea typeface="Calibri"/>
                <a:cs typeface="Calibri"/>
                <a:sym typeface="Calibri"/>
              </a:rPr>
              <a:t>Logistic Regression</a:t>
            </a:r>
            <a:endParaRPr sz="900" b="0" i="0" u="none" strike="noStrike" cap="none">
              <a:solidFill>
                <a:schemeClr val="lt2"/>
              </a:solidFill>
              <a:latin typeface="Arial"/>
              <a:ea typeface="Arial"/>
              <a:cs typeface="Arial"/>
              <a:sym typeface="Arial"/>
            </a:endParaRPr>
          </a:p>
        </p:txBody>
      </p:sp>
      <p:sp>
        <p:nvSpPr>
          <p:cNvPr id="596" name="Google Shape;596;g122e342bdad_2_125"/>
          <p:cNvSpPr/>
          <p:nvPr/>
        </p:nvSpPr>
        <p:spPr>
          <a:xfrm>
            <a:off x="71032" y="190140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MARS</a:t>
            </a:r>
            <a:endParaRPr sz="1200" b="0" i="0" u="none" strike="noStrike" cap="none">
              <a:solidFill>
                <a:schemeClr val="lt2"/>
              </a:solidFill>
              <a:latin typeface="Calibri"/>
              <a:ea typeface="Calibri"/>
              <a:cs typeface="Calibri"/>
              <a:sym typeface="Calibri"/>
            </a:endParaRPr>
          </a:p>
        </p:txBody>
      </p:sp>
      <p:sp>
        <p:nvSpPr>
          <p:cNvPr id="597" name="Google Shape;597;g122e342bdad_2_125"/>
          <p:cNvSpPr/>
          <p:nvPr/>
        </p:nvSpPr>
        <p:spPr>
          <a:xfrm>
            <a:off x="71032" y="2849862"/>
            <a:ext cx="1490400" cy="866100"/>
          </a:xfrm>
          <a:prstGeom prst="rect">
            <a:avLst/>
          </a:prstGeom>
          <a:solidFill>
            <a:schemeClr val="lt1"/>
          </a:solidFill>
          <a:ln w="1905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a:solidFill>
                  <a:schemeClr val="lt2"/>
                </a:solidFill>
                <a:latin typeface="Calibri"/>
                <a:ea typeface="Calibri"/>
                <a:cs typeface="Calibri"/>
                <a:sym typeface="Calibri"/>
              </a:rPr>
              <a:t>CART</a:t>
            </a:r>
            <a:endParaRPr sz="1400" b="0" i="0" u="none" strike="noStrike" cap="none">
              <a:solidFill>
                <a:schemeClr val="lt2"/>
              </a:solidFill>
              <a:latin typeface="Calibri"/>
              <a:ea typeface="Calibri"/>
              <a:cs typeface="Calibri"/>
              <a:sym typeface="Calibri"/>
            </a:endParaRPr>
          </a:p>
        </p:txBody>
      </p:sp>
      <p:sp>
        <p:nvSpPr>
          <p:cNvPr id="598" name="Google Shape;598;g122e342bdad_2_125"/>
          <p:cNvSpPr/>
          <p:nvPr/>
        </p:nvSpPr>
        <p:spPr>
          <a:xfrm>
            <a:off x="70243" y="3798323"/>
            <a:ext cx="1490400" cy="866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b="1">
                <a:solidFill>
                  <a:schemeClr val="lt1"/>
                </a:solidFill>
                <a:latin typeface="Calibri"/>
                <a:ea typeface="Calibri"/>
                <a:cs typeface="Calibri"/>
                <a:sym typeface="Calibri"/>
              </a:rPr>
              <a:t>Random Forest</a:t>
            </a:r>
            <a:r>
              <a:rPr lang="en-GB" sz="1300" b="0" i="0" u="none" strike="noStrike" cap="none">
                <a:solidFill>
                  <a:srgbClr val="D8D8D8"/>
                </a:solidFill>
                <a:latin typeface="Calibri"/>
                <a:ea typeface="Calibri"/>
                <a:cs typeface="Calibri"/>
                <a:sym typeface="Calibri"/>
              </a:rPr>
              <a:t> </a:t>
            </a:r>
            <a:endParaRPr sz="1000" b="0" i="0" u="none" strike="noStrike" cap="none">
              <a:solidFill>
                <a:srgbClr val="000000"/>
              </a:solidFill>
              <a:latin typeface="Arial"/>
              <a:ea typeface="Arial"/>
              <a:cs typeface="Arial"/>
              <a:sym typeface="Arial"/>
            </a:endParaRPr>
          </a:p>
        </p:txBody>
      </p:sp>
      <p:sp>
        <p:nvSpPr>
          <p:cNvPr id="599" name="Google Shape;599;g122e342bdad_2_125"/>
          <p:cNvSpPr/>
          <p:nvPr/>
        </p:nvSpPr>
        <p:spPr>
          <a:xfrm rot="5400000">
            <a:off x="1659722" y="4120130"/>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00" name="Google Shape;600;g122e342bdad_2_125"/>
          <p:cNvSpPr txBox="1"/>
          <p:nvPr/>
        </p:nvSpPr>
        <p:spPr>
          <a:xfrm>
            <a:off x="1579625" y="4411225"/>
            <a:ext cx="5137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u="sng">
                <a:solidFill>
                  <a:schemeClr val="hlink"/>
                </a:solidFill>
                <a:hlinkClick r:id="rId3"/>
              </a:rPr>
              <a:t>https://machinelearningmastery.com/fbeta-measure-for-machine-learning/#:~:text=The%20choice%20of%20the%20beta,F0</a:t>
            </a:r>
            <a:r>
              <a:rPr lang="en-GB" sz="900"/>
              <a:t>.</a:t>
            </a:r>
            <a:endParaRPr sz="900"/>
          </a:p>
          <a:p>
            <a:pPr marL="0" lvl="0" indent="0" algn="l" rtl="0">
              <a:spcBef>
                <a:spcPts val="0"/>
              </a:spcBef>
              <a:spcAft>
                <a:spcPts val="0"/>
              </a:spcAft>
              <a:buNone/>
            </a:pPr>
            <a:endParaRPr sz="900"/>
          </a:p>
        </p:txBody>
      </p:sp>
      <p:pic>
        <p:nvPicPr>
          <p:cNvPr id="601" name="Google Shape;601;g122e342bdad_2_125"/>
          <p:cNvPicPr preferRelativeResize="0"/>
          <p:nvPr/>
        </p:nvPicPr>
        <p:blipFill>
          <a:blip r:embed="rId4">
            <a:alphaModFix/>
          </a:blip>
          <a:stretch>
            <a:fillRect/>
          </a:stretch>
        </p:blipFill>
        <p:spPr>
          <a:xfrm>
            <a:off x="2228250" y="1425021"/>
            <a:ext cx="6134150" cy="2821709"/>
          </a:xfrm>
          <a:prstGeom prst="rect">
            <a:avLst/>
          </a:prstGeom>
          <a:noFill/>
          <a:ln>
            <a:noFill/>
          </a:ln>
        </p:spPr>
      </p:pic>
      <p:sp>
        <p:nvSpPr>
          <p:cNvPr id="602" name="Google Shape;602;g122e342bdad_2_125"/>
          <p:cNvSpPr txBox="1"/>
          <p:nvPr/>
        </p:nvSpPr>
        <p:spPr>
          <a:xfrm>
            <a:off x="2228250" y="952875"/>
            <a:ext cx="622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a:ea typeface="Calibri"/>
                <a:cs typeface="Calibri"/>
                <a:sym typeface="Calibri"/>
              </a:rPr>
              <a:t>Model chosen: </a:t>
            </a:r>
            <a:r>
              <a:rPr lang="en-GB" b="1">
                <a:latin typeface="Calibri"/>
                <a:ea typeface="Calibri"/>
                <a:cs typeface="Calibri"/>
                <a:sym typeface="Calibri"/>
              </a:rPr>
              <a:t>Random Forest with Undersampling</a:t>
            </a:r>
            <a:r>
              <a:rPr lang="en-GB">
                <a:latin typeface="Calibri"/>
                <a:ea typeface="Calibri"/>
                <a:cs typeface="Calibri"/>
                <a:sym typeface="Calibri"/>
              </a:rPr>
              <a:t> of train set</a:t>
            </a:r>
            <a:endParaRPr>
              <a:latin typeface="Calibri"/>
              <a:ea typeface="Calibri"/>
              <a:cs typeface="Calibri"/>
              <a:sym typeface="Calibri"/>
            </a:endParaRPr>
          </a:p>
        </p:txBody>
      </p:sp>
      <p:sp>
        <p:nvSpPr>
          <p:cNvPr id="603" name="Google Shape;603;g122e342bdad_2_125"/>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3"/>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Community Centric Hazard Sharing Application</a:t>
            </a:r>
            <a:endParaRPr/>
          </a:p>
        </p:txBody>
      </p:sp>
      <p:sp>
        <p:nvSpPr>
          <p:cNvPr id="609" name="Google Shape;609;p33"/>
          <p:cNvSpPr txBox="1"/>
          <p:nvPr/>
        </p:nvSpPr>
        <p:spPr>
          <a:xfrm>
            <a:off x="152875" y="4531575"/>
            <a:ext cx="3750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800" u="sng">
                <a:solidFill>
                  <a:schemeClr val="hlink"/>
                </a:solidFill>
                <a:latin typeface="Calibri"/>
                <a:ea typeface="Calibri"/>
                <a:cs typeface="Calibri"/>
                <a:sym typeface="Calibri"/>
                <a:hlinkClick r:id="rId3"/>
              </a:rPr>
              <a:t>https://www.met.police.uk/ro/report/rti/rti-beta-2.1/report-a-road-traffic-incident/</a:t>
            </a:r>
            <a:endParaRPr sz="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pic>
        <p:nvPicPr>
          <p:cNvPr id="610" name="Google Shape;610;p33"/>
          <p:cNvPicPr preferRelativeResize="0"/>
          <p:nvPr/>
        </p:nvPicPr>
        <p:blipFill>
          <a:blip r:embed="rId4">
            <a:alphaModFix/>
          </a:blip>
          <a:stretch>
            <a:fillRect/>
          </a:stretch>
        </p:blipFill>
        <p:spPr>
          <a:xfrm>
            <a:off x="5473525" y="1119325"/>
            <a:ext cx="2980275" cy="3262225"/>
          </a:xfrm>
          <a:prstGeom prst="rect">
            <a:avLst/>
          </a:prstGeom>
          <a:noFill/>
          <a:ln>
            <a:noFill/>
          </a:ln>
        </p:spPr>
      </p:pic>
      <p:sp>
        <p:nvSpPr>
          <p:cNvPr id="611" name="Google Shape;611;p33"/>
          <p:cNvSpPr txBox="1"/>
          <p:nvPr/>
        </p:nvSpPr>
        <p:spPr>
          <a:xfrm>
            <a:off x="857250" y="1216275"/>
            <a:ext cx="39432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latin typeface="Calibri"/>
                <a:ea typeface="Calibri"/>
                <a:cs typeface="Calibri"/>
                <a:sym typeface="Calibri"/>
              </a:rPr>
              <a:t>Current accident reporting system:</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latin typeface="Calibri"/>
                <a:ea typeface="Calibri"/>
                <a:cs typeface="Calibri"/>
                <a:sym typeface="Calibri"/>
              </a:rPr>
              <a:t>Requires visiting website</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latin typeface="Calibri"/>
                <a:ea typeface="Calibri"/>
                <a:cs typeface="Calibri"/>
                <a:sym typeface="Calibri"/>
              </a:rPr>
              <a:t>Entering geographical coordinates</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solidFill>
                  <a:srgbClr val="FF0000"/>
                </a:solidFill>
                <a:latin typeface="Calibri"/>
                <a:ea typeface="Calibri"/>
                <a:cs typeface="Calibri"/>
                <a:sym typeface="Calibri"/>
              </a:rPr>
              <a:t>Not convenient</a:t>
            </a:r>
            <a:r>
              <a:rPr lang="en-GB" sz="1700">
                <a:latin typeface="Calibri"/>
                <a:ea typeface="Calibri"/>
                <a:cs typeface="Calibri"/>
                <a:sym typeface="Calibri"/>
              </a:rPr>
              <a:t> nor user friendly for drivers</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latin typeface="Calibri"/>
                <a:ea typeface="Calibri"/>
                <a:cs typeface="Calibri"/>
                <a:sym typeface="Calibri"/>
              </a:rPr>
              <a:t>Information only routed to government</a:t>
            </a:r>
            <a:endParaRPr sz="1700">
              <a:latin typeface="Calibri"/>
              <a:ea typeface="Calibri"/>
              <a:cs typeface="Calibri"/>
              <a:sym typeface="Calibri"/>
            </a:endParaRPr>
          </a:p>
        </p:txBody>
      </p:sp>
      <p:pic>
        <p:nvPicPr>
          <p:cNvPr id="612" name="Google Shape;612;p33"/>
          <p:cNvPicPr preferRelativeResize="0"/>
          <p:nvPr/>
        </p:nvPicPr>
        <p:blipFill>
          <a:blip r:embed="rId5">
            <a:alphaModFix/>
          </a:blip>
          <a:stretch>
            <a:fillRect/>
          </a:stretch>
        </p:blipFill>
        <p:spPr>
          <a:xfrm>
            <a:off x="2875700" y="2923825"/>
            <a:ext cx="1607750" cy="1607750"/>
          </a:xfrm>
          <a:prstGeom prst="rect">
            <a:avLst/>
          </a:prstGeom>
          <a:noFill/>
          <a:ln>
            <a:noFill/>
          </a:ln>
        </p:spPr>
      </p:pic>
      <p:sp>
        <p:nvSpPr>
          <p:cNvPr id="613" name="Google Shape;613;p33"/>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22e342bdad_2_183"/>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Community Centric Hazard Sharing Application</a:t>
            </a:r>
            <a:endParaRPr/>
          </a:p>
        </p:txBody>
      </p:sp>
      <p:sp>
        <p:nvSpPr>
          <p:cNvPr id="619" name="Google Shape;619;g122e342bdad_2_183"/>
          <p:cNvSpPr txBox="1"/>
          <p:nvPr/>
        </p:nvSpPr>
        <p:spPr>
          <a:xfrm>
            <a:off x="152875" y="4531575"/>
            <a:ext cx="3750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620" name="Google Shape;620;g122e342bdad_2_183"/>
          <p:cNvSpPr txBox="1"/>
          <p:nvPr/>
        </p:nvSpPr>
        <p:spPr>
          <a:xfrm>
            <a:off x="857250" y="1216275"/>
            <a:ext cx="39432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chemeClr val="dk1"/>
                </a:solidFill>
                <a:latin typeface="Calibri"/>
                <a:ea typeface="Calibri"/>
                <a:cs typeface="Calibri"/>
                <a:sym typeface="Calibri"/>
              </a:rPr>
              <a:t>Proposed solution:</a:t>
            </a:r>
            <a:endParaRPr sz="1700">
              <a:solidFill>
                <a:schemeClr val="dk1"/>
              </a:solidFill>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solidFill>
                  <a:schemeClr val="dk1"/>
                </a:solidFill>
                <a:latin typeface="Calibri"/>
                <a:ea typeface="Calibri"/>
                <a:cs typeface="Calibri"/>
                <a:sym typeface="Calibri"/>
              </a:rPr>
              <a:t>Allow </a:t>
            </a:r>
            <a:r>
              <a:rPr lang="en-GB" sz="1700">
                <a:solidFill>
                  <a:srgbClr val="FF0000"/>
                </a:solidFill>
                <a:latin typeface="Calibri"/>
                <a:ea typeface="Calibri"/>
                <a:cs typeface="Calibri"/>
                <a:sym typeface="Calibri"/>
              </a:rPr>
              <a:t>open-reporting</a:t>
            </a:r>
            <a:r>
              <a:rPr lang="en-GB" sz="1700">
                <a:solidFill>
                  <a:schemeClr val="dk1"/>
                </a:solidFill>
                <a:latin typeface="Calibri"/>
                <a:ea typeface="Calibri"/>
                <a:cs typeface="Calibri"/>
                <a:sym typeface="Calibri"/>
              </a:rPr>
              <a:t> of hazards of traffic conditions through an application</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AutoNum type="arabicParenR"/>
            </a:pPr>
            <a:r>
              <a:rPr lang="en-GB" sz="1700">
                <a:solidFill>
                  <a:schemeClr val="dk1"/>
                </a:solidFill>
                <a:latin typeface="Calibri"/>
                <a:ea typeface="Calibri"/>
                <a:cs typeface="Calibri"/>
                <a:sym typeface="Calibri"/>
              </a:rPr>
              <a:t>Done with a </a:t>
            </a:r>
            <a:r>
              <a:rPr lang="en-GB" sz="1700">
                <a:solidFill>
                  <a:srgbClr val="FF0000"/>
                </a:solidFill>
                <a:latin typeface="Calibri"/>
                <a:ea typeface="Calibri"/>
                <a:cs typeface="Calibri"/>
                <a:sym typeface="Calibri"/>
              </a:rPr>
              <a:t>simple click</a:t>
            </a:r>
            <a:r>
              <a:rPr lang="en-GB" sz="1700">
                <a:solidFill>
                  <a:schemeClr val="dk1"/>
                </a:solidFill>
                <a:latin typeface="Calibri"/>
                <a:ea typeface="Calibri"/>
                <a:cs typeface="Calibri"/>
                <a:sym typeface="Calibri"/>
              </a:rPr>
              <a:t> of a button</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AutoNum type="arabicParenR"/>
            </a:pPr>
            <a:r>
              <a:rPr lang="en-GB" sz="1700">
                <a:solidFill>
                  <a:schemeClr val="dk1"/>
                </a:solidFill>
                <a:latin typeface="Calibri"/>
                <a:ea typeface="Calibri"/>
                <a:cs typeface="Calibri"/>
                <a:sym typeface="Calibri"/>
              </a:rPr>
              <a:t>Government and road users can receive </a:t>
            </a:r>
            <a:r>
              <a:rPr lang="en-GB" sz="1700">
                <a:solidFill>
                  <a:srgbClr val="FF0000"/>
                </a:solidFill>
                <a:latin typeface="Calibri"/>
                <a:ea typeface="Calibri"/>
                <a:cs typeface="Calibri"/>
                <a:sym typeface="Calibri"/>
              </a:rPr>
              <a:t>real-time updates</a:t>
            </a:r>
            <a:endParaRPr sz="1700">
              <a:solidFill>
                <a:srgbClr val="FF0000"/>
              </a:solidFill>
              <a:latin typeface="Calibri"/>
              <a:ea typeface="Calibri"/>
              <a:cs typeface="Calibri"/>
              <a:sym typeface="Calibri"/>
            </a:endParaRPr>
          </a:p>
        </p:txBody>
      </p:sp>
      <p:pic>
        <p:nvPicPr>
          <p:cNvPr id="621" name="Google Shape;621;g122e342bdad_2_183"/>
          <p:cNvPicPr preferRelativeResize="0"/>
          <p:nvPr/>
        </p:nvPicPr>
        <p:blipFill>
          <a:blip r:embed="rId3">
            <a:alphaModFix/>
          </a:blip>
          <a:stretch>
            <a:fillRect/>
          </a:stretch>
        </p:blipFill>
        <p:spPr>
          <a:xfrm>
            <a:off x="5865524" y="1216275"/>
            <a:ext cx="2082199" cy="3126976"/>
          </a:xfrm>
          <a:prstGeom prst="rect">
            <a:avLst/>
          </a:prstGeom>
          <a:noFill/>
          <a:ln>
            <a:noFill/>
          </a:ln>
        </p:spPr>
      </p:pic>
      <p:pic>
        <p:nvPicPr>
          <p:cNvPr id="622" name="Google Shape;622;g122e342bdad_2_183"/>
          <p:cNvPicPr preferRelativeResize="0"/>
          <p:nvPr/>
        </p:nvPicPr>
        <p:blipFill>
          <a:blip r:embed="rId4">
            <a:alphaModFix/>
          </a:blip>
          <a:stretch>
            <a:fillRect/>
          </a:stretch>
        </p:blipFill>
        <p:spPr>
          <a:xfrm>
            <a:off x="4122125" y="2925450"/>
            <a:ext cx="1606125" cy="1606125"/>
          </a:xfrm>
          <a:prstGeom prst="rect">
            <a:avLst/>
          </a:prstGeom>
          <a:noFill/>
          <a:ln>
            <a:noFill/>
          </a:ln>
        </p:spPr>
      </p:pic>
      <p:sp>
        <p:nvSpPr>
          <p:cNvPr id="623" name="Google Shape;623;g122e342bdad_2_183"/>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122e342bdad_2_166"/>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Community Centric Hazard Sharing Application</a:t>
            </a:r>
            <a:endParaRPr/>
          </a:p>
        </p:txBody>
      </p:sp>
      <p:sp>
        <p:nvSpPr>
          <p:cNvPr id="629" name="Google Shape;629;g122e342bdad_2_166"/>
          <p:cNvSpPr txBox="1"/>
          <p:nvPr/>
        </p:nvSpPr>
        <p:spPr>
          <a:xfrm>
            <a:off x="152875" y="4531575"/>
            <a:ext cx="3750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630" name="Google Shape;630;g122e342bdad_2_166"/>
          <p:cNvSpPr txBox="1"/>
          <p:nvPr/>
        </p:nvSpPr>
        <p:spPr>
          <a:xfrm>
            <a:off x="2362975" y="1985825"/>
            <a:ext cx="38385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latin typeface="Calibri"/>
                <a:ea typeface="Calibri"/>
                <a:cs typeface="Calibri"/>
                <a:sym typeface="Calibri"/>
              </a:rPr>
              <a:t>Benefit:</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latin typeface="Calibri"/>
                <a:ea typeface="Calibri"/>
                <a:cs typeface="Calibri"/>
                <a:sym typeface="Calibri"/>
              </a:rPr>
              <a:t>Government can </a:t>
            </a:r>
            <a:r>
              <a:rPr lang="en-GB" sz="1700">
                <a:solidFill>
                  <a:srgbClr val="FF0000"/>
                </a:solidFill>
                <a:latin typeface="Calibri"/>
                <a:ea typeface="Calibri"/>
                <a:cs typeface="Calibri"/>
                <a:sym typeface="Calibri"/>
              </a:rPr>
              <a:t>promptly</a:t>
            </a:r>
            <a:r>
              <a:rPr lang="en-GB" sz="1700">
                <a:latin typeface="Calibri"/>
                <a:ea typeface="Calibri"/>
                <a:cs typeface="Calibri"/>
                <a:sym typeface="Calibri"/>
              </a:rPr>
              <a:t> react and provide appropriate remedial measures</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latin typeface="Calibri"/>
                <a:ea typeface="Calibri"/>
                <a:cs typeface="Calibri"/>
                <a:sym typeface="Calibri"/>
              </a:rPr>
              <a:t>Especially important to </a:t>
            </a:r>
            <a:r>
              <a:rPr lang="en-GB" sz="1700">
                <a:solidFill>
                  <a:srgbClr val="FF0000"/>
                </a:solidFill>
                <a:latin typeface="Calibri"/>
                <a:ea typeface="Calibri"/>
                <a:cs typeface="Calibri"/>
                <a:sym typeface="Calibri"/>
              </a:rPr>
              <a:t>remedy root causes identified</a:t>
            </a:r>
            <a:endParaRPr sz="1700">
              <a:solidFill>
                <a:srgbClr val="FF0000"/>
              </a:solidFill>
              <a:latin typeface="Calibri"/>
              <a:ea typeface="Calibri"/>
              <a:cs typeface="Calibri"/>
              <a:sym typeface="Calibri"/>
            </a:endParaRPr>
          </a:p>
          <a:p>
            <a:pPr marL="914400" lvl="1" indent="-336550" algn="l" rtl="0">
              <a:spcBef>
                <a:spcPts val="0"/>
              </a:spcBef>
              <a:spcAft>
                <a:spcPts val="0"/>
              </a:spcAft>
              <a:buSzPts val="1700"/>
              <a:buFont typeface="Calibri"/>
              <a:buAutoNum type="alphaLcParenR"/>
            </a:pPr>
            <a:r>
              <a:rPr lang="en-GB" sz="1700">
                <a:latin typeface="Calibri"/>
                <a:ea typeface="Calibri"/>
                <a:cs typeface="Calibri"/>
                <a:sym typeface="Calibri"/>
              </a:rPr>
              <a:t>Example: Lightings at Night</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latin typeface="Calibri"/>
                <a:ea typeface="Calibri"/>
                <a:cs typeface="Calibri"/>
                <a:sym typeface="Calibri"/>
              </a:rPr>
              <a:t>Save the government cost and time of scheduled inspections</a:t>
            </a:r>
            <a:endParaRPr sz="1700">
              <a:latin typeface="Calibri"/>
              <a:ea typeface="Calibri"/>
              <a:cs typeface="Calibri"/>
              <a:sym typeface="Calibri"/>
            </a:endParaRPr>
          </a:p>
        </p:txBody>
      </p:sp>
      <p:pic>
        <p:nvPicPr>
          <p:cNvPr id="631" name="Google Shape;631;g122e342bdad_2_166"/>
          <p:cNvPicPr preferRelativeResize="0"/>
          <p:nvPr/>
        </p:nvPicPr>
        <p:blipFill>
          <a:blip r:embed="rId3">
            <a:alphaModFix/>
          </a:blip>
          <a:stretch>
            <a:fillRect/>
          </a:stretch>
        </p:blipFill>
        <p:spPr>
          <a:xfrm>
            <a:off x="6485625" y="923200"/>
            <a:ext cx="1668050" cy="3469850"/>
          </a:xfrm>
          <a:prstGeom prst="rect">
            <a:avLst/>
          </a:prstGeom>
          <a:noFill/>
          <a:ln>
            <a:noFill/>
          </a:ln>
        </p:spPr>
      </p:pic>
      <p:pic>
        <p:nvPicPr>
          <p:cNvPr id="632" name="Google Shape;632;g122e342bdad_2_166"/>
          <p:cNvPicPr preferRelativeResize="0"/>
          <p:nvPr/>
        </p:nvPicPr>
        <p:blipFill>
          <a:blip r:embed="rId4">
            <a:alphaModFix/>
          </a:blip>
          <a:stretch>
            <a:fillRect/>
          </a:stretch>
        </p:blipFill>
        <p:spPr>
          <a:xfrm>
            <a:off x="84500" y="1007700"/>
            <a:ext cx="3581900" cy="3581900"/>
          </a:xfrm>
          <a:prstGeom prst="rect">
            <a:avLst/>
          </a:prstGeom>
          <a:noFill/>
          <a:ln>
            <a:noFill/>
          </a:ln>
        </p:spPr>
      </p:pic>
      <p:sp>
        <p:nvSpPr>
          <p:cNvPr id="633" name="Google Shape;633;g122e342bdad_2_166"/>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g122e342bdad_2_175"/>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76200" lvl="0" indent="0" algn="l" rtl="0">
              <a:lnSpc>
                <a:spcPct val="90000"/>
              </a:lnSpc>
              <a:spcBef>
                <a:spcPts val="0"/>
              </a:spcBef>
              <a:spcAft>
                <a:spcPts val="0"/>
              </a:spcAft>
              <a:buClr>
                <a:schemeClr val="dk1"/>
              </a:buClr>
              <a:buSzPts val="1800"/>
              <a:buFont typeface="Arial"/>
              <a:buNone/>
            </a:pPr>
            <a:r>
              <a:rPr lang="en-GB"/>
              <a:t>Community Centric Hazard Sharing Application</a:t>
            </a:r>
            <a:endParaRPr/>
          </a:p>
        </p:txBody>
      </p:sp>
      <p:sp>
        <p:nvSpPr>
          <p:cNvPr id="639" name="Google Shape;639;g122e342bdad_2_175"/>
          <p:cNvSpPr txBox="1"/>
          <p:nvPr/>
        </p:nvSpPr>
        <p:spPr>
          <a:xfrm>
            <a:off x="152875" y="4531575"/>
            <a:ext cx="3750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640" name="Google Shape;640;g122e342bdad_2_175"/>
          <p:cNvSpPr txBox="1"/>
          <p:nvPr/>
        </p:nvSpPr>
        <p:spPr>
          <a:xfrm>
            <a:off x="704850" y="911475"/>
            <a:ext cx="39432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latin typeface="Calibri"/>
                <a:ea typeface="Calibri"/>
                <a:cs typeface="Calibri"/>
                <a:sym typeface="Calibri"/>
              </a:rPr>
              <a:t>Benefit:</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solidFill>
                  <a:srgbClr val="FF0000"/>
                </a:solidFill>
                <a:latin typeface="Calibri"/>
                <a:ea typeface="Calibri"/>
                <a:cs typeface="Calibri"/>
                <a:sym typeface="Calibri"/>
              </a:rPr>
              <a:t>Real-time update </a:t>
            </a:r>
            <a:r>
              <a:rPr lang="en-GB" sz="1700">
                <a:latin typeface="Calibri"/>
                <a:ea typeface="Calibri"/>
                <a:cs typeface="Calibri"/>
                <a:sym typeface="Calibri"/>
              </a:rPr>
              <a:t>to warn other road users of potential dangers</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latin typeface="Calibri"/>
                <a:ea typeface="Calibri"/>
                <a:cs typeface="Calibri"/>
                <a:sym typeface="Calibri"/>
              </a:rPr>
              <a:t>Allows drivers to reroute if possible</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solidFill>
                  <a:srgbClr val="FF0000"/>
                </a:solidFill>
                <a:latin typeface="Calibri"/>
                <a:ea typeface="Calibri"/>
                <a:cs typeface="Calibri"/>
                <a:sym typeface="Calibri"/>
              </a:rPr>
              <a:t>No delay</a:t>
            </a:r>
            <a:r>
              <a:rPr lang="en-GB" sz="1700">
                <a:latin typeface="Calibri"/>
                <a:ea typeface="Calibri"/>
                <a:cs typeface="Calibri"/>
                <a:sym typeface="Calibri"/>
              </a:rPr>
              <a:t> in transfer of information</a:t>
            </a:r>
            <a:endParaRPr sz="1700">
              <a:latin typeface="Calibri"/>
              <a:ea typeface="Calibri"/>
              <a:cs typeface="Calibri"/>
              <a:sym typeface="Calibri"/>
            </a:endParaRPr>
          </a:p>
          <a:p>
            <a:pPr marL="457200" lvl="0" indent="-336550" algn="l" rtl="0">
              <a:spcBef>
                <a:spcPts val="0"/>
              </a:spcBef>
              <a:spcAft>
                <a:spcPts val="0"/>
              </a:spcAft>
              <a:buSzPts val="1700"/>
              <a:buFont typeface="Calibri"/>
              <a:buAutoNum type="arabicParenR"/>
            </a:pPr>
            <a:r>
              <a:rPr lang="en-GB" sz="1700">
                <a:latin typeface="Calibri"/>
                <a:ea typeface="Calibri"/>
                <a:cs typeface="Calibri"/>
                <a:sym typeface="Calibri"/>
              </a:rPr>
              <a:t>Warn drivers of hotspots to increase driver </a:t>
            </a:r>
            <a:r>
              <a:rPr lang="en-GB" sz="1700">
                <a:solidFill>
                  <a:srgbClr val="FF0000"/>
                </a:solidFill>
                <a:latin typeface="Calibri"/>
                <a:ea typeface="Calibri"/>
                <a:cs typeface="Calibri"/>
                <a:sym typeface="Calibri"/>
              </a:rPr>
              <a:t>vigilance</a:t>
            </a:r>
            <a:r>
              <a:rPr lang="en-GB" sz="1700">
                <a:latin typeface="Calibri"/>
                <a:ea typeface="Calibri"/>
                <a:cs typeface="Calibri"/>
                <a:sym typeface="Calibri"/>
              </a:rPr>
              <a:t>.</a:t>
            </a:r>
            <a:endParaRPr sz="1700">
              <a:latin typeface="Calibri"/>
              <a:ea typeface="Calibri"/>
              <a:cs typeface="Calibri"/>
              <a:sym typeface="Calibri"/>
            </a:endParaRPr>
          </a:p>
        </p:txBody>
      </p:sp>
      <p:pic>
        <p:nvPicPr>
          <p:cNvPr id="641" name="Google Shape;641;g122e342bdad_2_175"/>
          <p:cNvPicPr preferRelativeResize="0"/>
          <p:nvPr/>
        </p:nvPicPr>
        <p:blipFill>
          <a:blip r:embed="rId3">
            <a:alphaModFix/>
          </a:blip>
          <a:stretch>
            <a:fillRect/>
          </a:stretch>
        </p:blipFill>
        <p:spPr>
          <a:xfrm>
            <a:off x="5266426" y="1140800"/>
            <a:ext cx="1632150" cy="3390775"/>
          </a:xfrm>
          <a:prstGeom prst="rect">
            <a:avLst/>
          </a:prstGeom>
          <a:noFill/>
          <a:ln>
            <a:noFill/>
          </a:ln>
        </p:spPr>
      </p:pic>
      <p:pic>
        <p:nvPicPr>
          <p:cNvPr id="642" name="Google Shape;642;g122e342bdad_2_175"/>
          <p:cNvPicPr preferRelativeResize="0"/>
          <p:nvPr/>
        </p:nvPicPr>
        <p:blipFill>
          <a:blip r:embed="rId4">
            <a:alphaModFix/>
          </a:blip>
          <a:stretch>
            <a:fillRect/>
          </a:stretch>
        </p:blipFill>
        <p:spPr>
          <a:xfrm>
            <a:off x="7178838" y="1165843"/>
            <a:ext cx="1632150" cy="3340689"/>
          </a:xfrm>
          <a:prstGeom prst="rect">
            <a:avLst/>
          </a:prstGeom>
          <a:noFill/>
          <a:ln>
            <a:noFill/>
          </a:ln>
        </p:spPr>
      </p:pic>
      <p:pic>
        <p:nvPicPr>
          <p:cNvPr id="643" name="Google Shape;643;g122e342bdad_2_175"/>
          <p:cNvPicPr preferRelativeResize="0"/>
          <p:nvPr/>
        </p:nvPicPr>
        <p:blipFill>
          <a:blip r:embed="rId5">
            <a:alphaModFix/>
          </a:blip>
          <a:stretch>
            <a:fillRect/>
          </a:stretch>
        </p:blipFill>
        <p:spPr>
          <a:xfrm>
            <a:off x="1779575" y="2816975"/>
            <a:ext cx="1793750" cy="1793750"/>
          </a:xfrm>
          <a:prstGeom prst="rect">
            <a:avLst/>
          </a:prstGeom>
          <a:noFill/>
          <a:ln>
            <a:noFill/>
          </a:ln>
        </p:spPr>
      </p:pic>
      <p:sp>
        <p:nvSpPr>
          <p:cNvPr id="644" name="Google Shape;644;g122e342bdad_2_175"/>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Joshua</a:t>
            </a:r>
            <a:endParaRPr sz="1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22e342bcb4_0_36"/>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Business Problem</a:t>
            </a:r>
            <a:endParaRPr/>
          </a:p>
        </p:txBody>
      </p:sp>
      <p:sp>
        <p:nvSpPr>
          <p:cNvPr id="163" name="Google Shape;163;g122e342bcb4_0_36"/>
          <p:cNvSpPr txBox="1"/>
          <p:nvPr/>
        </p:nvSpPr>
        <p:spPr>
          <a:xfrm>
            <a:off x="200125" y="854350"/>
            <a:ext cx="3609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latin typeface="Calibri"/>
                <a:ea typeface="Calibri"/>
                <a:cs typeface="Calibri"/>
                <a:sym typeface="Calibri"/>
              </a:rPr>
              <a:t>Road Accident Statistics (2019)</a:t>
            </a:r>
            <a:endParaRPr sz="1900" b="1">
              <a:latin typeface="Calibri"/>
              <a:ea typeface="Calibri"/>
              <a:cs typeface="Calibri"/>
              <a:sym typeface="Calibri"/>
            </a:endParaRPr>
          </a:p>
        </p:txBody>
      </p:sp>
      <p:sp>
        <p:nvSpPr>
          <p:cNvPr id="164" name="Google Shape;164;g122e342bcb4_0_36"/>
          <p:cNvSpPr txBox="1"/>
          <p:nvPr/>
        </p:nvSpPr>
        <p:spPr>
          <a:xfrm>
            <a:off x="168744" y="2517504"/>
            <a:ext cx="44034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5100">
                <a:latin typeface="Calibri"/>
                <a:ea typeface="Calibri"/>
                <a:cs typeface="Calibri"/>
                <a:sym typeface="Calibri"/>
              </a:rPr>
              <a:t>Casualties</a:t>
            </a:r>
            <a:endParaRPr sz="5100">
              <a:latin typeface="Calibri"/>
              <a:ea typeface="Calibri"/>
              <a:cs typeface="Calibri"/>
              <a:sym typeface="Calibri"/>
            </a:endParaRPr>
          </a:p>
        </p:txBody>
      </p:sp>
      <p:sp>
        <p:nvSpPr>
          <p:cNvPr id="165" name="Google Shape;165;g122e342bcb4_0_36"/>
          <p:cNvSpPr txBox="1"/>
          <p:nvPr/>
        </p:nvSpPr>
        <p:spPr>
          <a:xfrm>
            <a:off x="2" y="1656388"/>
            <a:ext cx="4740900" cy="1308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300" b="1">
                <a:solidFill>
                  <a:srgbClr val="FF0000"/>
                </a:solidFill>
                <a:latin typeface="Calibri"/>
                <a:ea typeface="Calibri"/>
                <a:cs typeface="Calibri"/>
                <a:sym typeface="Calibri"/>
              </a:rPr>
              <a:t>153,158</a:t>
            </a:r>
            <a:r>
              <a:rPr lang="en-GB" sz="7300" b="1">
                <a:solidFill>
                  <a:schemeClr val="dk1"/>
                </a:solidFill>
                <a:latin typeface="Calibri"/>
                <a:ea typeface="Calibri"/>
                <a:cs typeface="Calibri"/>
                <a:sym typeface="Calibri"/>
              </a:rPr>
              <a:t> </a:t>
            </a:r>
            <a:endParaRPr sz="5600"/>
          </a:p>
        </p:txBody>
      </p:sp>
      <p:pic>
        <p:nvPicPr>
          <p:cNvPr id="166" name="Google Shape;166;g122e342bcb4_0_36" title="Points scored"/>
          <p:cNvPicPr preferRelativeResize="0"/>
          <p:nvPr/>
        </p:nvPicPr>
        <p:blipFill>
          <a:blip r:embed="rId3">
            <a:alphaModFix/>
          </a:blip>
          <a:stretch>
            <a:fillRect/>
          </a:stretch>
        </p:blipFill>
        <p:spPr>
          <a:xfrm>
            <a:off x="4572150" y="1331350"/>
            <a:ext cx="4581999" cy="2833201"/>
          </a:xfrm>
          <a:prstGeom prst="rect">
            <a:avLst/>
          </a:prstGeom>
          <a:noFill/>
          <a:ln>
            <a:noFill/>
          </a:ln>
        </p:spPr>
      </p:pic>
      <p:pic>
        <p:nvPicPr>
          <p:cNvPr id="167" name="Google Shape;167;g122e342bcb4_0_36"/>
          <p:cNvPicPr preferRelativeResize="0"/>
          <p:nvPr/>
        </p:nvPicPr>
        <p:blipFill>
          <a:blip r:embed="rId4">
            <a:alphaModFix/>
          </a:blip>
          <a:stretch>
            <a:fillRect/>
          </a:stretch>
        </p:blipFill>
        <p:spPr>
          <a:xfrm>
            <a:off x="435338" y="3289750"/>
            <a:ext cx="3870225" cy="527750"/>
          </a:xfrm>
          <a:prstGeom prst="rect">
            <a:avLst/>
          </a:prstGeom>
          <a:noFill/>
          <a:ln>
            <a:noFill/>
          </a:ln>
        </p:spPr>
      </p:pic>
      <p:sp>
        <p:nvSpPr>
          <p:cNvPr id="168" name="Google Shape;168;g122e342bcb4_0_36"/>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22e342bdad_1_15"/>
          <p:cNvSpPr txBox="1">
            <a:spLocks noGrp="1"/>
          </p:cNvSpPr>
          <p:nvPr>
            <p:ph type="body" idx="1"/>
          </p:nvPr>
        </p:nvSpPr>
        <p:spPr>
          <a:xfrm>
            <a:off x="106576" y="63975"/>
            <a:ext cx="71073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Clr>
                <a:schemeClr val="dk1"/>
              </a:buClr>
              <a:buSzPts val="1100"/>
              <a:buFont typeface="Arial"/>
              <a:buNone/>
            </a:pPr>
            <a:r>
              <a:rPr lang="en-GB"/>
              <a:t>Recommendations to tackle Root Causes</a:t>
            </a:r>
            <a:endParaRPr/>
          </a:p>
        </p:txBody>
      </p:sp>
      <p:sp>
        <p:nvSpPr>
          <p:cNvPr id="650" name="Google Shape;650;g122e342bdad_1_15"/>
          <p:cNvSpPr/>
          <p:nvPr/>
        </p:nvSpPr>
        <p:spPr>
          <a:xfrm>
            <a:off x="70250" y="967276"/>
            <a:ext cx="1490400" cy="689100"/>
          </a:xfrm>
          <a:prstGeom prst="rect">
            <a:avLst/>
          </a:prstGeom>
          <a:solidFill>
            <a:schemeClr val="lt1"/>
          </a:solid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Hazard Sharing Application</a:t>
            </a:r>
            <a:endParaRPr>
              <a:solidFill>
                <a:schemeClr val="lt1"/>
              </a:solidFill>
              <a:latin typeface="Calibri"/>
              <a:ea typeface="Calibri"/>
              <a:cs typeface="Calibri"/>
              <a:sym typeface="Calibri"/>
            </a:endParaRPr>
          </a:p>
        </p:txBody>
      </p:sp>
      <p:sp>
        <p:nvSpPr>
          <p:cNvPr id="651" name="Google Shape;651;g122e342bdad_1_15"/>
          <p:cNvSpPr/>
          <p:nvPr/>
        </p:nvSpPr>
        <p:spPr>
          <a:xfrm>
            <a:off x="71025" y="1749001"/>
            <a:ext cx="1490400" cy="689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300" b="1">
                <a:solidFill>
                  <a:schemeClr val="lt1"/>
                </a:solidFill>
                <a:latin typeface="Calibri"/>
                <a:ea typeface="Calibri"/>
                <a:cs typeface="Calibri"/>
                <a:sym typeface="Calibri"/>
              </a:rPr>
              <a:t>Upgrading Traffic Fixtures at Accident Hotspots</a:t>
            </a:r>
            <a:endParaRPr sz="1300" b="1" i="0" u="none" strike="noStrike" cap="none">
              <a:solidFill>
                <a:schemeClr val="lt1"/>
              </a:solidFill>
              <a:latin typeface="Calibri"/>
              <a:ea typeface="Calibri"/>
              <a:cs typeface="Calibri"/>
              <a:sym typeface="Calibri"/>
            </a:endParaRPr>
          </a:p>
        </p:txBody>
      </p:sp>
      <p:sp>
        <p:nvSpPr>
          <p:cNvPr id="652" name="Google Shape;652;g122e342bdad_1_15"/>
          <p:cNvSpPr/>
          <p:nvPr/>
        </p:nvSpPr>
        <p:spPr>
          <a:xfrm>
            <a:off x="71025" y="2530725"/>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a:solidFill>
                  <a:srgbClr val="D8D8D8"/>
                </a:solidFill>
                <a:latin typeface="Calibri"/>
                <a:ea typeface="Calibri"/>
                <a:cs typeface="Calibri"/>
                <a:sym typeface="Calibri"/>
              </a:rPr>
              <a:t>Legislative Amendments</a:t>
            </a:r>
            <a:endParaRPr sz="1400" b="0" i="0" u="none" strike="noStrike" cap="none">
              <a:solidFill>
                <a:srgbClr val="D8D8D8"/>
              </a:solidFill>
              <a:latin typeface="Calibri"/>
              <a:ea typeface="Calibri"/>
              <a:cs typeface="Calibri"/>
              <a:sym typeface="Calibri"/>
            </a:endParaRPr>
          </a:p>
        </p:txBody>
      </p:sp>
      <p:sp>
        <p:nvSpPr>
          <p:cNvPr id="653" name="Google Shape;653;g122e342bdad_1_15"/>
          <p:cNvSpPr/>
          <p:nvPr/>
        </p:nvSpPr>
        <p:spPr>
          <a:xfrm>
            <a:off x="70250" y="3312470"/>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Increasing frequency of road inspections</a:t>
            </a:r>
            <a:endParaRPr sz="1100" b="0" i="0" u="none" strike="noStrike" cap="none">
              <a:solidFill>
                <a:srgbClr val="000000"/>
              </a:solidFill>
              <a:latin typeface="Arial"/>
              <a:ea typeface="Arial"/>
              <a:cs typeface="Arial"/>
              <a:sym typeface="Arial"/>
            </a:endParaRPr>
          </a:p>
        </p:txBody>
      </p:sp>
      <p:sp>
        <p:nvSpPr>
          <p:cNvPr id="654" name="Google Shape;654;g122e342bdad_1_15"/>
          <p:cNvSpPr/>
          <p:nvPr/>
        </p:nvSpPr>
        <p:spPr>
          <a:xfrm rot="5400000">
            <a:off x="1659722" y="1897913"/>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55" name="Google Shape;655;g122e342bdad_1_15"/>
          <p:cNvSpPr txBox="1"/>
          <p:nvPr/>
        </p:nvSpPr>
        <p:spPr>
          <a:xfrm>
            <a:off x="2127350" y="832000"/>
            <a:ext cx="5952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latin typeface="Calibri"/>
                <a:ea typeface="Calibri"/>
                <a:cs typeface="Calibri"/>
                <a:sym typeface="Calibri"/>
              </a:rPr>
              <a:t>Make improvement to traffic fixtures at accident hotspots identified to reduce accident severity </a:t>
            </a:r>
            <a:endParaRPr sz="1500" b="1" i="0" u="none" strike="noStrike" cap="none">
              <a:solidFill>
                <a:srgbClr val="000000"/>
              </a:solidFill>
              <a:latin typeface="Calibri"/>
              <a:ea typeface="Calibri"/>
              <a:cs typeface="Calibri"/>
              <a:sym typeface="Calibri"/>
            </a:endParaRPr>
          </a:p>
        </p:txBody>
      </p:sp>
      <p:sp>
        <p:nvSpPr>
          <p:cNvPr id="656" name="Google Shape;656;g122e342bdad_1_15"/>
          <p:cNvSpPr txBox="1"/>
          <p:nvPr/>
        </p:nvSpPr>
        <p:spPr>
          <a:xfrm>
            <a:off x="2073850" y="1322730"/>
            <a:ext cx="65013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0" i="0" u="none" strike="noStrike" cap="none">
                <a:solidFill>
                  <a:srgbClr val="000000"/>
                </a:solidFill>
                <a:latin typeface="Calibri"/>
                <a:ea typeface="Calibri"/>
                <a:cs typeface="Calibri"/>
                <a:sym typeface="Calibri"/>
              </a:rPr>
              <a:t>Wh</a:t>
            </a:r>
            <a:r>
              <a:rPr lang="en-GB" sz="1500">
                <a:latin typeface="Calibri"/>
                <a:ea typeface="Calibri"/>
                <a:cs typeface="Calibri"/>
                <a:sym typeface="Calibri"/>
              </a:rPr>
              <a:t>y</a:t>
            </a:r>
            <a:r>
              <a:rPr lang="en-GB" sz="1500" b="0" i="0" u="none" strike="noStrike" cap="none">
                <a:solidFill>
                  <a:srgbClr val="000000"/>
                </a:solidFill>
                <a:latin typeface="Calibri"/>
                <a:ea typeface="Calibri"/>
                <a:cs typeface="Calibri"/>
                <a:sym typeface="Calibri"/>
              </a:rPr>
              <a:t> :</a:t>
            </a:r>
            <a:endParaRPr sz="1500" b="0" i="0" u="none" strike="noStrike" cap="none">
              <a:solidFill>
                <a:srgbClr val="000000"/>
              </a:solidFill>
              <a:latin typeface="Calibri"/>
              <a:ea typeface="Calibri"/>
              <a:cs typeface="Calibri"/>
              <a:sym typeface="Calibri"/>
            </a:endParaRPr>
          </a:p>
          <a:p>
            <a:pPr marL="457200" marR="0" lvl="0" indent="-323850" algn="l" rtl="0">
              <a:lnSpc>
                <a:spcPct val="100000"/>
              </a:lnSpc>
              <a:spcBef>
                <a:spcPts val="0"/>
              </a:spcBef>
              <a:spcAft>
                <a:spcPts val="0"/>
              </a:spcAft>
              <a:buClr>
                <a:srgbClr val="000000"/>
              </a:buClr>
              <a:buSzPts val="1500"/>
              <a:buFont typeface="Calibri"/>
              <a:buChar char="●"/>
            </a:pPr>
            <a:r>
              <a:rPr lang="en-GB" sz="1500">
                <a:latin typeface="Calibri"/>
                <a:ea typeface="Calibri"/>
                <a:cs typeface="Calibri"/>
                <a:sym typeface="Calibri"/>
              </a:rPr>
              <a:t>Certain accident hotspots have higher rate of accidents severity due to deficiencies in infrastructure</a:t>
            </a:r>
            <a:endParaRPr sz="1500" b="0" i="0" u="none" strike="noStrike" cap="none">
              <a:solidFill>
                <a:srgbClr val="000000"/>
              </a:solidFill>
              <a:latin typeface="Calibri"/>
              <a:ea typeface="Calibri"/>
              <a:cs typeface="Calibri"/>
              <a:sym typeface="Calibri"/>
            </a:endParaRPr>
          </a:p>
        </p:txBody>
      </p:sp>
      <p:sp>
        <p:nvSpPr>
          <p:cNvPr id="657" name="Google Shape;657;g122e342bdad_1_15"/>
          <p:cNvSpPr txBox="1"/>
          <p:nvPr/>
        </p:nvSpPr>
        <p:spPr>
          <a:xfrm>
            <a:off x="2131100" y="2157457"/>
            <a:ext cx="6501300" cy="2124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Types of improvement:</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Adding </a:t>
            </a:r>
            <a:r>
              <a:rPr lang="en-GB" b="1">
                <a:solidFill>
                  <a:schemeClr val="dk1"/>
                </a:solidFill>
                <a:latin typeface="Calibri"/>
                <a:ea typeface="Calibri"/>
                <a:cs typeface="Calibri"/>
                <a:sym typeface="Calibri"/>
              </a:rPr>
              <a:t>countdown timer</a:t>
            </a:r>
            <a:r>
              <a:rPr lang="en-GB">
                <a:solidFill>
                  <a:schemeClr val="dk1"/>
                </a:solidFill>
                <a:latin typeface="Calibri"/>
                <a:ea typeface="Calibri"/>
                <a:cs typeface="Calibri"/>
                <a:sym typeface="Calibri"/>
              </a:rPr>
              <a:t> to traffic lights</a:t>
            </a:r>
            <a:endParaRPr>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Studies show traffic lights with countdown timers increase the likelihood of vehicles coming to a complete stop </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Install more </a:t>
            </a:r>
            <a:r>
              <a:rPr lang="en-GB" b="1">
                <a:solidFill>
                  <a:schemeClr val="dk1"/>
                </a:solidFill>
                <a:latin typeface="Calibri"/>
                <a:ea typeface="Calibri"/>
                <a:cs typeface="Calibri"/>
                <a:sym typeface="Calibri"/>
              </a:rPr>
              <a:t>traffic cameras</a:t>
            </a:r>
            <a:r>
              <a:rPr lang="en-GB">
                <a:solidFill>
                  <a:schemeClr val="dk1"/>
                </a:solidFill>
                <a:latin typeface="Calibri"/>
                <a:ea typeface="Calibri"/>
                <a:cs typeface="Calibri"/>
                <a:sym typeface="Calibri"/>
              </a:rPr>
              <a:t> at locations with higher speed limit</a:t>
            </a:r>
            <a:endParaRPr>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Models identified higher speed limit have higher likelihood of severe accidents</a:t>
            </a:r>
            <a:endParaRPr>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Traffic cameras discourage drivers from speeding and reduce severe accidents</a:t>
            </a:r>
            <a:endParaRPr>
              <a:solidFill>
                <a:schemeClr val="dk1"/>
              </a:solidFill>
              <a:latin typeface="Calibri"/>
              <a:ea typeface="Calibri"/>
              <a:cs typeface="Calibri"/>
              <a:sym typeface="Calibri"/>
            </a:endParaRPr>
          </a:p>
        </p:txBody>
      </p:sp>
      <p:sp>
        <p:nvSpPr>
          <p:cNvPr id="658" name="Google Shape;658;g122e342bdad_1_15"/>
          <p:cNvSpPr/>
          <p:nvPr/>
        </p:nvSpPr>
        <p:spPr>
          <a:xfrm>
            <a:off x="70250" y="4088797"/>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Efficient emergency response service </a:t>
            </a:r>
            <a:endParaRPr sz="1100" b="0" i="0" u="none" strike="noStrike" cap="none">
              <a:solidFill>
                <a:srgbClr val="000000"/>
              </a:solidFill>
              <a:latin typeface="Arial"/>
              <a:ea typeface="Arial"/>
              <a:cs typeface="Arial"/>
              <a:sym typeface="Arial"/>
            </a:endParaRPr>
          </a:p>
        </p:txBody>
      </p:sp>
      <p:sp>
        <p:nvSpPr>
          <p:cNvPr id="659" name="Google Shape;659;g122e342bdad_1_15"/>
          <p:cNvSpPr txBox="1"/>
          <p:nvPr/>
        </p:nvSpPr>
        <p:spPr>
          <a:xfrm>
            <a:off x="1828100" y="4276436"/>
            <a:ext cx="7107300" cy="4002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a:latin typeface="Calibri"/>
                <a:ea typeface="Calibri"/>
                <a:cs typeface="Calibri"/>
                <a:sym typeface="Calibri"/>
              </a:rPr>
              <a:t>Enhance traffic regulations and discourage dangerous road behaviour at accident hotspot</a:t>
            </a:r>
            <a:endParaRPr b="0" i="0" u="none" strike="noStrike" cap="none">
              <a:solidFill>
                <a:srgbClr val="000000"/>
              </a:solidFill>
              <a:latin typeface="Calibri"/>
              <a:ea typeface="Calibri"/>
              <a:cs typeface="Calibri"/>
              <a:sym typeface="Calibri"/>
            </a:endParaRPr>
          </a:p>
        </p:txBody>
      </p:sp>
      <p:sp>
        <p:nvSpPr>
          <p:cNvPr id="660" name="Google Shape;660;g122e342bdad_1_15"/>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He Ying</a:t>
            </a:r>
            <a:endParaRPr sz="1000">
              <a:latin typeface="Calibri"/>
              <a:ea typeface="Calibri"/>
              <a:cs typeface="Calibri"/>
              <a:sym typeface="Calibri"/>
            </a:endParaRPr>
          </a:p>
        </p:txBody>
      </p:sp>
      <p:pic>
        <p:nvPicPr>
          <p:cNvPr id="661" name="Google Shape;661;g122e342bdad_1_15"/>
          <p:cNvPicPr preferRelativeResize="0"/>
          <p:nvPr/>
        </p:nvPicPr>
        <p:blipFill>
          <a:blip r:embed="rId3">
            <a:alphaModFix/>
          </a:blip>
          <a:stretch>
            <a:fillRect/>
          </a:stretch>
        </p:blipFill>
        <p:spPr>
          <a:xfrm>
            <a:off x="8197800" y="1025600"/>
            <a:ext cx="946200" cy="946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122e342bdad_1_1"/>
          <p:cNvSpPr txBox="1">
            <a:spLocks noGrp="1"/>
          </p:cNvSpPr>
          <p:nvPr>
            <p:ph type="body" idx="1"/>
          </p:nvPr>
        </p:nvSpPr>
        <p:spPr>
          <a:xfrm>
            <a:off x="106576" y="63975"/>
            <a:ext cx="71073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Clr>
                <a:schemeClr val="dk1"/>
              </a:buClr>
              <a:buSzPts val="1100"/>
              <a:buFont typeface="Arial"/>
              <a:buNone/>
            </a:pPr>
            <a:r>
              <a:rPr lang="en-GB"/>
              <a:t>Recommendations to tackle Root Causes</a:t>
            </a:r>
            <a:endParaRPr/>
          </a:p>
        </p:txBody>
      </p:sp>
      <p:sp>
        <p:nvSpPr>
          <p:cNvPr id="667" name="Google Shape;667;g122e342bdad_1_1"/>
          <p:cNvSpPr/>
          <p:nvPr/>
        </p:nvSpPr>
        <p:spPr>
          <a:xfrm>
            <a:off x="70250" y="967276"/>
            <a:ext cx="1490400" cy="689100"/>
          </a:xfrm>
          <a:prstGeom prst="rect">
            <a:avLst/>
          </a:prstGeom>
          <a:solidFill>
            <a:schemeClr val="lt1"/>
          </a:solid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Hazard Sharing Application</a:t>
            </a:r>
            <a:endParaRPr>
              <a:solidFill>
                <a:srgbClr val="D8D8D8"/>
              </a:solidFill>
              <a:latin typeface="Calibri"/>
              <a:ea typeface="Calibri"/>
              <a:cs typeface="Calibri"/>
              <a:sym typeface="Calibri"/>
            </a:endParaRPr>
          </a:p>
        </p:txBody>
      </p:sp>
      <p:sp>
        <p:nvSpPr>
          <p:cNvPr id="668" name="Google Shape;668;g122e342bdad_1_1"/>
          <p:cNvSpPr/>
          <p:nvPr/>
        </p:nvSpPr>
        <p:spPr>
          <a:xfrm>
            <a:off x="71025" y="1749001"/>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a:solidFill>
                  <a:srgbClr val="D8D8D8"/>
                </a:solidFill>
                <a:latin typeface="Calibri"/>
                <a:ea typeface="Calibri"/>
                <a:cs typeface="Calibri"/>
                <a:sym typeface="Calibri"/>
              </a:rPr>
              <a:t>Upgrading Traffic Fixtures at Accident Hotspots</a:t>
            </a:r>
            <a:endParaRPr sz="1400" b="0" i="0" u="none" strike="noStrike" cap="none">
              <a:solidFill>
                <a:srgbClr val="D8D8D8"/>
              </a:solidFill>
              <a:latin typeface="Calibri"/>
              <a:ea typeface="Calibri"/>
              <a:cs typeface="Calibri"/>
              <a:sym typeface="Calibri"/>
            </a:endParaRPr>
          </a:p>
        </p:txBody>
      </p:sp>
      <p:sp>
        <p:nvSpPr>
          <p:cNvPr id="669" name="Google Shape;669;g122e342bdad_1_1"/>
          <p:cNvSpPr/>
          <p:nvPr/>
        </p:nvSpPr>
        <p:spPr>
          <a:xfrm>
            <a:off x="71025" y="2530725"/>
            <a:ext cx="1490400" cy="689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b="1">
                <a:solidFill>
                  <a:schemeClr val="lt1"/>
                </a:solidFill>
                <a:latin typeface="Calibri"/>
                <a:ea typeface="Calibri"/>
                <a:cs typeface="Calibri"/>
                <a:sym typeface="Calibri"/>
              </a:rPr>
              <a:t>Legislative Amendments</a:t>
            </a:r>
            <a:endParaRPr sz="1400" b="1" i="0" u="none" strike="noStrike" cap="none">
              <a:solidFill>
                <a:schemeClr val="lt1"/>
              </a:solidFill>
              <a:latin typeface="Calibri"/>
              <a:ea typeface="Calibri"/>
              <a:cs typeface="Calibri"/>
              <a:sym typeface="Calibri"/>
            </a:endParaRPr>
          </a:p>
        </p:txBody>
      </p:sp>
      <p:sp>
        <p:nvSpPr>
          <p:cNvPr id="670" name="Google Shape;670;g122e342bdad_1_1"/>
          <p:cNvSpPr/>
          <p:nvPr/>
        </p:nvSpPr>
        <p:spPr>
          <a:xfrm>
            <a:off x="70250" y="3312470"/>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Increasing frequency of road inspections</a:t>
            </a:r>
            <a:endParaRPr sz="1100" b="0" i="0" u="none" strike="noStrike" cap="none">
              <a:solidFill>
                <a:srgbClr val="000000"/>
              </a:solidFill>
              <a:latin typeface="Arial"/>
              <a:ea typeface="Arial"/>
              <a:cs typeface="Arial"/>
              <a:sym typeface="Arial"/>
            </a:endParaRPr>
          </a:p>
        </p:txBody>
      </p:sp>
      <p:sp>
        <p:nvSpPr>
          <p:cNvPr id="671" name="Google Shape;671;g122e342bdad_1_1"/>
          <p:cNvSpPr/>
          <p:nvPr/>
        </p:nvSpPr>
        <p:spPr>
          <a:xfrm rot="5400000">
            <a:off x="1659722" y="2738766"/>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72" name="Google Shape;672;g122e342bdad_1_1"/>
          <p:cNvSpPr txBox="1"/>
          <p:nvPr/>
        </p:nvSpPr>
        <p:spPr>
          <a:xfrm>
            <a:off x="2203550" y="879545"/>
            <a:ext cx="43251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latin typeface="Calibri"/>
                <a:ea typeface="Calibri"/>
                <a:cs typeface="Calibri"/>
                <a:sym typeface="Calibri"/>
              </a:rPr>
              <a:t>Revise existing traffic laws and implement new laws</a:t>
            </a:r>
            <a:endParaRPr sz="1500" b="1" i="0" u="none" strike="noStrike" cap="none">
              <a:solidFill>
                <a:srgbClr val="000000"/>
              </a:solidFill>
              <a:latin typeface="Calibri"/>
              <a:ea typeface="Calibri"/>
              <a:cs typeface="Calibri"/>
              <a:sym typeface="Calibri"/>
            </a:endParaRPr>
          </a:p>
        </p:txBody>
      </p:sp>
      <p:sp>
        <p:nvSpPr>
          <p:cNvPr id="673" name="Google Shape;673;g122e342bdad_1_1"/>
          <p:cNvSpPr txBox="1"/>
          <p:nvPr/>
        </p:nvSpPr>
        <p:spPr>
          <a:xfrm>
            <a:off x="2150050" y="1131911"/>
            <a:ext cx="65013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0" i="0" u="none" strike="noStrike" cap="none">
                <a:solidFill>
                  <a:srgbClr val="000000"/>
                </a:solidFill>
                <a:latin typeface="Calibri"/>
                <a:ea typeface="Calibri"/>
                <a:cs typeface="Calibri"/>
                <a:sym typeface="Calibri"/>
              </a:rPr>
              <a:t>Wh</a:t>
            </a:r>
            <a:r>
              <a:rPr lang="en-GB" sz="1500">
                <a:latin typeface="Calibri"/>
                <a:ea typeface="Calibri"/>
                <a:cs typeface="Calibri"/>
                <a:sym typeface="Calibri"/>
              </a:rPr>
              <a:t>y</a:t>
            </a:r>
            <a:r>
              <a:rPr lang="en-GB" sz="1500" b="0" i="0" u="none" strike="noStrike" cap="none">
                <a:solidFill>
                  <a:srgbClr val="000000"/>
                </a:solidFill>
                <a:latin typeface="Calibri"/>
                <a:ea typeface="Calibri"/>
                <a:cs typeface="Calibri"/>
                <a:sym typeface="Calibri"/>
              </a:rPr>
              <a:t>:</a:t>
            </a:r>
            <a:endParaRPr sz="1500" b="0" i="0" u="none" strike="noStrike" cap="none">
              <a:solidFill>
                <a:srgbClr val="000000"/>
              </a:solidFill>
              <a:latin typeface="Calibri"/>
              <a:ea typeface="Calibri"/>
              <a:cs typeface="Calibri"/>
              <a:sym typeface="Calibri"/>
            </a:endParaRPr>
          </a:p>
          <a:p>
            <a:pPr marL="457200" marR="0" lvl="0" indent="-323850" algn="l" rtl="0">
              <a:lnSpc>
                <a:spcPct val="100000"/>
              </a:lnSpc>
              <a:spcBef>
                <a:spcPts val="0"/>
              </a:spcBef>
              <a:spcAft>
                <a:spcPts val="0"/>
              </a:spcAft>
              <a:buClr>
                <a:srgbClr val="000000"/>
              </a:buClr>
              <a:buSzPts val="1500"/>
              <a:buFont typeface="Calibri"/>
              <a:buChar char="●"/>
            </a:pPr>
            <a:r>
              <a:rPr lang="en-GB" sz="1500">
                <a:latin typeface="Calibri"/>
                <a:ea typeface="Calibri"/>
                <a:cs typeface="Calibri"/>
                <a:sym typeface="Calibri"/>
              </a:rPr>
              <a:t>Aggressive traffic enforcement reduces the number of vehicle crashes through deterrence</a:t>
            </a:r>
            <a:endParaRPr sz="1500" b="0" i="0" u="none" strike="noStrike" cap="none">
              <a:solidFill>
                <a:srgbClr val="000000"/>
              </a:solidFill>
              <a:latin typeface="Calibri"/>
              <a:ea typeface="Calibri"/>
              <a:cs typeface="Calibri"/>
              <a:sym typeface="Calibri"/>
            </a:endParaRPr>
          </a:p>
        </p:txBody>
      </p:sp>
      <p:sp>
        <p:nvSpPr>
          <p:cNvPr id="674" name="Google Shape;674;g122e342bdad_1_1"/>
          <p:cNvSpPr/>
          <p:nvPr/>
        </p:nvSpPr>
        <p:spPr>
          <a:xfrm>
            <a:off x="70250" y="4088797"/>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Efficient emergency response service </a:t>
            </a:r>
            <a:endParaRPr sz="1100" b="0" i="0" u="none" strike="noStrike" cap="none">
              <a:solidFill>
                <a:srgbClr val="000000"/>
              </a:solidFill>
              <a:latin typeface="Arial"/>
              <a:ea typeface="Arial"/>
              <a:cs typeface="Arial"/>
              <a:sym typeface="Arial"/>
            </a:endParaRPr>
          </a:p>
        </p:txBody>
      </p:sp>
      <p:sp>
        <p:nvSpPr>
          <p:cNvPr id="675" name="Google Shape;675;g122e342bdad_1_1"/>
          <p:cNvSpPr txBox="1"/>
          <p:nvPr/>
        </p:nvSpPr>
        <p:spPr>
          <a:xfrm>
            <a:off x="2132725" y="1899561"/>
            <a:ext cx="6501300" cy="2770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Revise existing law :</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Reducing speed limits</a:t>
            </a:r>
            <a:endParaRPr b="1">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Models identified higher speed limit have higher likelihood of severe accidents</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Research shows that reducing speed limits could reduce accidents and reduce frequency of severe accidents</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GB">
                <a:solidFill>
                  <a:schemeClr val="dk1"/>
                </a:solidFill>
                <a:latin typeface="Calibri"/>
                <a:ea typeface="Calibri"/>
                <a:cs typeface="Calibri"/>
                <a:sym typeface="Calibri"/>
              </a:rPr>
              <a:t>Implementing new law:</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Harsher penalty on those with higher class vehicles</a:t>
            </a:r>
            <a:endParaRPr b="1">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Model identified higher engine capacity have higher likelihood of severe accident → tend to accelerate faster</a:t>
            </a:r>
            <a:endParaRPr>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Eg. Imposing higher penalty points on Class A motorcycles (high engine capacity and power) when they violate speed limit</a:t>
            </a:r>
            <a:endParaRPr>
              <a:solidFill>
                <a:schemeClr val="dk1"/>
              </a:solidFill>
              <a:latin typeface="Calibri"/>
              <a:ea typeface="Calibri"/>
              <a:cs typeface="Calibri"/>
              <a:sym typeface="Calibri"/>
            </a:endParaRPr>
          </a:p>
        </p:txBody>
      </p:sp>
      <p:sp>
        <p:nvSpPr>
          <p:cNvPr id="676" name="Google Shape;676;g122e342bdad_1_1"/>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He Ying</a:t>
            </a:r>
            <a:endParaRPr sz="1000">
              <a:latin typeface="Calibri"/>
              <a:ea typeface="Calibri"/>
              <a:cs typeface="Calibri"/>
              <a:sym typeface="Calibri"/>
            </a:endParaRPr>
          </a:p>
        </p:txBody>
      </p:sp>
      <p:pic>
        <p:nvPicPr>
          <p:cNvPr id="677" name="Google Shape;677;g122e342bdad_1_1"/>
          <p:cNvPicPr preferRelativeResize="0"/>
          <p:nvPr/>
        </p:nvPicPr>
        <p:blipFill>
          <a:blip r:embed="rId3">
            <a:alphaModFix/>
          </a:blip>
          <a:stretch>
            <a:fillRect/>
          </a:stretch>
        </p:blipFill>
        <p:spPr>
          <a:xfrm>
            <a:off x="8197800" y="992075"/>
            <a:ext cx="756925" cy="756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122e342bdad_1_57"/>
          <p:cNvSpPr txBox="1">
            <a:spLocks noGrp="1"/>
          </p:cNvSpPr>
          <p:nvPr>
            <p:ph type="body" idx="1"/>
          </p:nvPr>
        </p:nvSpPr>
        <p:spPr>
          <a:xfrm>
            <a:off x="106576" y="63975"/>
            <a:ext cx="71073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Clr>
                <a:schemeClr val="dk1"/>
              </a:buClr>
              <a:buSzPts val="1100"/>
              <a:buFont typeface="Arial"/>
              <a:buNone/>
            </a:pPr>
            <a:r>
              <a:rPr lang="en-GB"/>
              <a:t>Recommendations to tackle Root Causes</a:t>
            </a:r>
            <a:endParaRPr/>
          </a:p>
        </p:txBody>
      </p:sp>
      <p:sp>
        <p:nvSpPr>
          <p:cNvPr id="683" name="Google Shape;683;g122e342bdad_1_57"/>
          <p:cNvSpPr/>
          <p:nvPr/>
        </p:nvSpPr>
        <p:spPr>
          <a:xfrm>
            <a:off x="70250" y="967276"/>
            <a:ext cx="1490400" cy="689100"/>
          </a:xfrm>
          <a:prstGeom prst="rect">
            <a:avLst/>
          </a:prstGeom>
          <a:solidFill>
            <a:schemeClr val="lt1"/>
          </a:solid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Hazard Sharing Application</a:t>
            </a:r>
            <a:endParaRPr>
              <a:solidFill>
                <a:srgbClr val="D8D8D8"/>
              </a:solidFill>
              <a:latin typeface="Calibri"/>
              <a:ea typeface="Calibri"/>
              <a:cs typeface="Calibri"/>
              <a:sym typeface="Calibri"/>
            </a:endParaRPr>
          </a:p>
        </p:txBody>
      </p:sp>
      <p:sp>
        <p:nvSpPr>
          <p:cNvPr id="684" name="Google Shape;684;g122e342bdad_1_57"/>
          <p:cNvSpPr/>
          <p:nvPr/>
        </p:nvSpPr>
        <p:spPr>
          <a:xfrm>
            <a:off x="71025" y="1749001"/>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a:solidFill>
                  <a:srgbClr val="D8D8D8"/>
                </a:solidFill>
                <a:latin typeface="Calibri"/>
                <a:ea typeface="Calibri"/>
                <a:cs typeface="Calibri"/>
                <a:sym typeface="Calibri"/>
              </a:rPr>
              <a:t>Upgrading Traffic Fixtures at Accident Hotspots</a:t>
            </a:r>
            <a:endParaRPr sz="1400" b="0" i="0" u="none" strike="noStrike" cap="none">
              <a:solidFill>
                <a:srgbClr val="D8D8D8"/>
              </a:solidFill>
              <a:latin typeface="Calibri"/>
              <a:ea typeface="Calibri"/>
              <a:cs typeface="Calibri"/>
              <a:sym typeface="Calibri"/>
            </a:endParaRPr>
          </a:p>
        </p:txBody>
      </p:sp>
      <p:sp>
        <p:nvSpPr>
          <p:cNvPr id="685" name="Google Shape;685;g122e342bdad_1_57"/>
          <p:cNvSpPr/>
          <p:nvPr/>
        </p:nvSpPr>
        <p:spPr>
          <a:xfrm>
            <a:off x="71025" y="2530725"/>
            <a:ext cx="1490400" cy="689100"/>
          </a:xfrm>
          <a:prstGeom prst="rect">
            <a:avLst/>
          </a:prstGeom>
          <a:solidFill>
            <a:schemeClr val="lt1"/>
          </a:solid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a:solidFill>
                  <a:srgbClr val="D8D8D8"/>
                </a:solidFill>
                <a:latin typeface="Calibri"/>
                <a:ea typeface="Calibri"/>
                <a:cs typeface="Calibri"/>
                <a:sym typeface="Calibri"/>
              </a:rPr>
              <a:t>Legislative Amendments</a:t>
            </a:r>
            <a:endParaRPr sz="1400" i="0" u="none" strike="noStrike" cap="none">
              <a:solidFill>
                <a:srgbClr val="D8D8D8"/>
              </a:solidFill>
              <a:latin typeface="Calibri"/>
              <a:ea typeface="Calibri"/>
              <a:cs typeface="Calibri"/>
              <a:sym typeface="Calibri"/>
            </a:endParaRPr>
          </a:p>
        </p:txBody>
      </p:sp>
      <p:sp>
        <p:nvSpPr>
          <p:cNvPr id="686" name="Google Shape;686;g122e342bdad_1_57"/>
          <p:cNvSpPr/>
          <p:nvPr/>
        </p:nvSpPr>
        <p:spPr>
          <a:xfrm>
            <a:off x="70250" y="3312470"/>
            <a:ext cx="1490400" cy="689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solidFill>
                  <a:schemeClr val="lt1"/>
                </a:solidFill>
                <a:latin typeface="Calibri"/>
                <a:ea typeface="Calibri"/>
                <a:cs typeface="Calibri"/>
                <a:sym typeface="Calibri"/>
              </a:rPr>
              <a:t>Increasing frequency of road inspections</a:t>
            </a:r>
            <a:endParaRPr sz="1100" b="1" i="0" u="none" strike="noStrike" cap="none">
              <a:solidFill>
                <a:schemeClr val="lt1"/>
              </a:solidFill>
            </a:endParaRPr>
          </a:p>
        </p:txBody>
      </p:sp>
      <p:sp>
        <p:nvSpPr>
          <p:cNvPr id="687" name="Google Shape;687;g122e342bdad_1_57"/>
          <p:cNvSpPr/>
          <p:nvPr/>
        </p:nvSpPr>
        <p:spPr>
          <a:xfrm rot="5400000">
            <a:off x="1659722" y="3500766"/>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88" name="Google Shape;688;g122e342bdad_1_57"/>
          <p:cNvSpPr/>
          <p:nvPr/>
        </p:nvSpPr>
        <p:spPr>
          <a:xfrm>
            <a:off x="70250" y="4088797"/>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Efficient emergency response service </a:t>
            </a:r>
            <a:endParaRPr sz="1100" b="0" i="0" u="none" strike="noStrike" cap="none">
              <a:solidFill>
                <a:srgbClr val="000000"/>
              </a:solidFill>
              <a:latin typeface="Arial"/>
              <a:ea typeface="Arial"/>
              <a:cs typeface="Arial"/>
              <a:sym typeface="Arial"/>
            </a:endParaRPr>
          </a:p>
        </p:txBody>
      </p:sp>
      <p:sp>
        <p:nvSpPr>
          <p:cNvPr id="689" name="Google Shape;689;g122e342bdad_1_57"/>
          <p:cNvSpPr txBox="1"/>
          <p:nvPr/>
        </p:nvSpPr>
        <p:spPr>
          <a:xfrm>
            <a:off x="2203550" y="793586"/>
            <a:ext cx="64305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latin typeface="Calibri"/>
                <a:ea typeface="Calibri"/>
                <a:cs typeface="Calibri"/>
                <a:sym typeface="Calibri"/>
              </a:rPr>
              <a:t>Mandate local authorities to conduct scheduled road inspections at identified accident hotspots</a:t>
            </a:r>
            <a:endParaRPr sz="1500" b="1" i="0" u="none" strike="noStrike" cap="none">
              <a:solidFill>
                <a:srgbClr val="000000"/>
              </a:solidFill>
              <a:latin typeface="Calibri"/>
              <a:ea typeface="Calibri"/>
              <a:cs typeface="Calibri"/>
              <a:sym typeface="Calibri"/>
            </a:endParaRPr>
          </a:p>
        </p:txBody>
      </p:sp>
      <p:sp>
        <p:nvSpPr>
          <p:cNvPr id="690" name="Google Shape;690;g122e342bdad_1_57"/>
          <p:cNvSpPr txBox="1"/>
          <p:nvPr/>
        </p:nvSpPr>
        <p:spPr>
          <a:xfrm>
            <a:off x="2004550" y="1268161"/>
            <a:ext cx="6821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0" i="0" u="none" strike="noStrike" cap="none">
                <a:solidFill>
                  <a:srgbClr val="000000"/>
                </a:solidFill>
                <a:latin typeface="Calibri"/>
                <a:ea typeface="Calibri"/>
                <a:cs typeface="Calibri"/>
                <a:sym typeface="Calibri"/>
              </a:rPr>
              <a:t>Wh</a:t>
            </a:r>
            <a:r>
              <a:rPr lang="en-GB" sz="1500">
                <a:latin typeface="Calibri"/>
                <a:ea typeface="Calibri"/>
                <a:cs typeface="Calibri"/>
                <a:sym typeface="Calibri"/>
              </a:rPr>
              <a:t>y</a:t>
            </a:r>
            <a:r>
              <a:rPr lang="en-GB" sz="1500" b="0" i="0" u="none" strike="noStrike" cap="none">
                <a:solidFill>
                  <a:srgbClr val="000000"/>
                </a:solidFill>
                <a:latin typeface="Calibri"/>
                <a:ea typeface="Calibri"/>
                <a:cs typeface="Calibri"/>
                <a:sym typeface="Calibri"/>
              </a:rPr>
              <a:t>:</a:t>
            </a:r>
            <a:endParaRPr sz="1500" b="0" i="0" u="none" strike="noStrike" cap="none">
              <a:solidFill>
                <a:srgbClr val="000000"/>
              </a:solidFill>
              <a:latin typeface="Calibri"/>
              <a:ea typeface="Calibri"/>
              <a:cs typeface="Calibri"/>
              <a:sym typeface="Calibri"/>
            </a:endParaRPr>
          </a:p>
          <a:p>
            <a:pPr marL="457200" marR="0" lvl="0" indent="-323850" algn="l" rtl="0">
              <a:lnSpc>
                <a:spcPct val="100000"/>
              </a:lnSpc>
              <a:spcBef>
                <a:spcPts val="0"/>
              </a:spcBef>
              <a:spcAft>
                <a:spcPts val="0"/>
              </a:spcAft>
              <a:buClr>
                <a:srgbClr val="000000"/>
              </a:buClr>
              <a:buSzPts val="1500"/>
              <a:buFont typeface="Calibri"/>
              <a:buChar char="●"/>
            </a:pPr>
            <a:r>
              <a:rPr lang="en-GB" sz="1500">
                <a:latin typeface="Calibri"/>
                <a:ea typeface="Calibri"/>
                <a:cs typeface="Calibri"/>
                <a:sym typeface="Calibri"/>
              </a:rPr>
              <a:t>Allow for prompt detection of problems and potential hazards </a:t>
            </a:r>
            <a:endParaRPr sz="1500" b="0" i="0" u="none" strike="noStrike" cap="none">
              <a:solidFill>
                <a:srgbClr val="000000"/>
              </a:solidFill>
              <a:latin typeface="Calibri"/>
              <a:ea typeface="Calibri"/>
              <a:cs typeface="Calibri"/>
              <a:sym typeface="Calibri"/>
            </a:endParaRPr>
          </a:p>
        </p:txBody>
      </p:sp>
      <p:sp>
        <p:nvSpPr>
          <p:cNvPr id="691" name="Google Shape;691;g122e342bdad_1_57"/>
          <p:cNvSpPr txBox="1"/>
          <p:nvPr/>
        </p:nvSpPr>
        <p:spPr>
          <a:xfrm>
            <a:off x="2008625" y="1861584"/>
            <a:ext cx="6626100" cy="298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Inspections:</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Semi annual inspections</a:t>
            </a:r>
            <a:endParaRPr b="1">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Detect problems such as damaged or stolen signage especially the smaller roads in rural areas which are seldom inspected and maintained</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Detect general damage to road surfaces such as potholes →Road surfaces deteriorate on a daily basis</a:t>
            </a:r>
            <a:endParaRPr>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Detect and fix road faults efficiently can reduce accidents from occurring</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Inspect and install street lights </a:t>
            </a:r>
            <a:endParaRPr b="1">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Analysis show that higher percentage of serious accidents occur during non-peak hours at night</a:t>
            </a:r>
            <a:endParaRPr>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Lack of street lights in rural areas could lead to more severe accidents →consider installing </a:t>
            </a:r>
            <a:r>
              <a:rPr lang="en-GB" b="1">
                <a:solidFill>
                  <a:schemeClr val="dk1"/>
                </a:solidFill>
                <a:latin typeface="Calibri"/>
                <a:ea typeface="Calibri"/>
                <a:cs typeface="Calibri"/>
                <a:sym typeface="Calibri"/>
              </a:rPr>
              <a:t>all-in-one solar street lights</a:t>
            </a:r>
            <a:r>
              <a:rPr lang="en-GB">
                <a:solidFill>
                  <a:schemeClr val="dk1"/>
                </a:solidFill>
                <a:latin typeface="Calibri"/>
                <a:ea typeface="Calibri"/>
                <a:cs typeface="Calibri"/>
                <a:sym typeface="Calibri"/>
              </a:rPr>
              <a:t> that use energy recycled with solar panels to power lights at night - which is more cost efficient</a:t>
            </a:r>
            <a:endParaRPr>
              <a:solidFill>
                <a:schemeClr val="dk1"/>
              </a:solidFill>
              <a:latin typeface="Calibri"/>
              <a:ea typeface="Calibri"/>
              <a:cs typeface="Calibri"/>
              <a:sym typeface="Calibri"/>
            </a:endParaRPr>
          </a:p>
        </p:txBody>
      </p:sp>
      <p:sp>
        <p:nvSpPr>
          <p:cNvPr id="692" name="Google Shape;692;g122e342bdad_1_57"/>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He Ying</a:t>
            </a:r>
            <a:endParaRPr sz="1000">
              <a:latin typeface="Calibri"/>
              <a:ea typeface="Calibri"/>
              <a:cs typeface="Calibri"/>
              <a:sym typeface="Calibri"/>
            </a:endParaRPr>
          </a:p>
        </p:txBody>
      </p:sp>
      <p:pic>
        <p:nvPicPr>
          <p:cNvPr id="693" name="Google Shape;693;g122e342bdad_1_57"/>
          <p:cNvPicPr preferRelativeResize="0"/>
          <p:nvPr/>
        </p:nvPicPr>
        <p:blipFill>
          <a:blip r:embed="rId3">
            <a:alphaModFix/>
          </a:blip>
          <a:stretch>
            <a:fillRect/>
          </a:stretch>
        </p:blipFill>
        <p:spPr>
          <a:xfrm>
            <a:off x="8311162" y="1007363"/>
            <a:ext cx="832826" cy="8328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g122e342bdad_1_71"/>
          <p:cNvSpPr txBox="1">
            <a:spLocks noGrp="1"/>
          </p:cNvSpPr>
          <p:nvPr>
            <p:ph type="body" idx="1"/>
          </p:nvPr>
        </p:nvSpPr>
        <p:spPr>
          <a:xfrm>
            <a:off x="106576" y="63975"/>
            <a:ext cx="71073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Clr>
                <a:schemeClr val="dk1"/>
              </a:buClr>
              <a:buSzPts val="1100"/>
              <a:buFont typeface="Arial"/>
              <a:buNone/>
            </a:pPr>
            <a:r>
              <a:rPr lang="en-GB"/>
              <a:t>Recommendations to tackle Root Causes</a:t>
            </a:r>
            <a:endParaRPr/>
          </a:p>
        </p:txBody>
      </p:sp>
      <p:sp>
        <p:nvSpPr>
          <p:cNvPr id="699" name="Google Shape;699;g122e342bdad_1_71"/>
          <p:cNvSpPr/>
          <p:nvPr/>
        </p:nvSpPr>
        <p:spPr>
          <a:xfrm>
            <a:off x="70250" y="967276"/>
            <a:ext cx="1490400" cy="689100"/>
          </a:xfrm>
          <a:prstGeom prst="rect">
            <a:avLst/>
          </a:prstGeom>
          <a:solidFill>
            <a:schemeClr val="lt1"/>
          </a:solid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Hazard Sharing Application</a:t>
            </a:r>
            <a:endParaRPr>
              <a:solidFill>
                <a:srgbClr val="D8D8D8"/>
              </a:solidFill>
              <a:latin typeface="Calibri"/>
              <a:ea typeface="Calibri"/>
              <a:cs typeface="Calibri"/>
              <a:sym typeface="Calibri"/>
            </a:endParaRPr>
          </a:p>
        </p:txBody>
      </p:sp>
      <p:sp>
        <p:nvSpPr>
          <p:cNvPr id="700" name="Google Shape;700;g122e342bdad_1_71"/>
          <p:cNvSpPr/>
          <p:nvPr/>
        </p:nvSpPr>
        <p:spPr>
          <a:xfrm>
            <a:off x="71025" y="1749001"/>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a:solidFill>
                  <a:srgbClr val="D8D8D8"/>
                </a:solidFill>
                <a:latin typeface="Calibri"/>
                <a:ea typeface="Calibri"/>
                <a:cs typeface="Calibri"/>
                <a:sym typeface="Calibri"/>
              </a:rPr>
              <a:t>Upgrading Traffic Fixtures at Accident Hotspots</a:t>
            </a:r>
            <a:endParaRPr sz="1400" b="0" i="0" u="none" strike="noStrike" cap="none">
              <a:solidFill>
                <a:srgbClr val="D8D8D8"/>
              </a:solidFill>
              <a:latin typeface="Calibri"/>
              <a:ea typeface="Calibri"/>
              <a:cs typeface="Calibri"/>
              <a:sym typeface="Calibri"/>
            </a:endParaRPr>
          </a:p>
        </p:txBody>
      </p:sp>
      <p:sp>
        <p:nvSpPr>
          <p:cNvPr id="701" name="Google Shape;701;g122e342bdad_1_71"/>
          <p:cNvSpPr/>
          <p:nvPr/>
        </p:nvSpPr>
        <p:spPr>
          <a:xfrm>
            <a:off x="71025" y="2530725"/>
            <a:ext cx="1490400" cy="689100"/>
          </a:xfrm>
          <a:prstGeom prst="rect">
            <a:avLst/>
          </a:prstGeom>
          <a:solidFill>
            <a:schemeClr val="lt1"/>
          </a:solid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a:solidFill>
                  <a:srgbClr val="D8D8D8"/>
                </a:solidFill>
                <a:latin typeface="Calibri"/>
                <a:ea typeface="Calibri"/>
                <a:cs typeface="Calibri"/>
                <a:sym typeface="Calibri"/>
              </a:rPr>
              <a:t>Legislative Amendments</a:t>
            </a:r>
            <a:endParaRPr sz="1400" i="0" u="none" strike="noStrike" cap="none">
              <a:solidFill>
                <a:srgbClr val="D8D8D8"/>
              </a:solidFill>
              <a:latin typeface="Calibri"/>
              <a:ea typeface="Calibri"/>
              <a:cs typeface="Calibri"/>
              <a:sym typeface="Calibri"/>
            </a:endParaRPr>
          </a:p>
        </p:txBody>
      </p:sp>
      <p:sp>
        <p:nvSpPr>
          <p:cNvPr id="702" name="Google Shape;702;g122e342bdad_1_71"/>
          <p:cNvSpPr/>
          <p:nvPr/>
        </p:nvSpPr>
        <p:spPr>
          <a:xfrm>
            <a:off x="70250" y="3312470"/>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Increasing frequency of road inspections</a:t>
            </a:r>
            <a:endParaRPr sz="1100" b="0" i="0" u="none" strike="noStrike" cap="none">
              <a:solidFill>
                <a:srgbClr val="000000"/>
              </a:solidFill>
              <a:latin typeface="Arial"/>
              <a:ea typeface="Arial"/>
              <a:cs typeface="Arial"/>
              <a:sym typeface="Arial"/>
            </a:endParaRPr>
          </a:p>
        </p:txBody>
      </p:sp>
      <p:sp>
        <p:nvSpPr>
          <p:cNvPr id="703" name="Google Shape;703;g122e342bdad_1_71"/>
          <p:cNvSpPr/>
          <p:nvPr/>
        </p:nvSpPr>
        <p:spPr>
          <a:xfrm rot="5400000">
            <a:off x="1659722" y="4262766"/>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04" name="Google Shape;704;g122e342bdad_1_71"/>
          <p:cNvSpPr/>
          <p:nvPr/>
        </p:nvSpPr>
        <p:spPr>
          <a:xfrm>
            <a:off x="70250" y="4088797"/>
            <a:ext cx="1490400" cy="689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solidFill>
                  <a:schemeClr val="lt1"/>
                </a:solidFill>
                <a:latin typeface="Calibri"/>
                <a:ea typeface="Calibri"/>
                <a:cs typeface="Calibri"/>
                <a:sym typeface="Calibri"/>
              </a:rPr>
              <a:t>Efficient emergency response service </a:t>
            </a:r>
            <a:endParaRPr sz="1100" b="1" i="0" u="none" strike="noStrike" cap="none">
              <a:solidFill>
                <a:schemeClr val="lt1"/>
              </a:solidFill>
            </a:endParaRPr>
          </a:p>
        </p:txBody>
      </p:sp>
      <p:sp>
        <p:nvSpPr>
          <p:cNvPr id="705" name="Google Shape;705;g122e342bdad_1_71"/>
          <p:cNvSpPr txBox="1"/>
          <p:nvPr/>
        </p:nvSpPr>
        <p:spPr>
          <a:xfrm>
            <a:off x="2203550" y="879550"/>
            <a:ext cx="56766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latin typeface="Calibri"/>
                <a:ea typeface="Calibri"/>
                <a:cs typeface="Calibri"/>
                <a:sym typeface="Calibri"/>
              </a:rPr>
              <a:t>Strategic deployment of emergency response service using analytics</a:t>
            </a:r>
            <a:endParaRPr sz="1500" b="1" i="0" u="none" strike="noStrike" cap="none">
              <a:solidFill>
                <a:srgbClr val="000000"/>
              </a:solidFill>
              <a:latin typeface="Calibri"/>
              <a:ea typeface="Calibri"/>
              <a:cs typeface="Calibri"/>
              <a:sym typeface="Calibri"/>
            </a:endParaRPr>
          </a:p>
        </p:txBody>
      </p:sp>
      <p:sp>
        <p:nvSpPr>
          <p:cNvPr id="706" name="Google Shape;706;g122e342bdad_1_71"/>
          <p:cNvSpPr txBox="1"/>
          <p:nvPr/>
        </p:nvSpPr>
        <p:spPr>
          <a:xfrm>
            <a:off x="2008625" y="1180434"/>
            <a:ext cx="6501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0" i="0" u="none" strike="noStrike" cap="none">
                <a:solidFill>
                  <a:srgbClr val="000000"/>
                </a:solidFill>
                <a:latin typeface="Calibri"/>
                <a:ea typeface="Calibri"/>
                <a:cs typeface="Calibri"/>
                <a:sym typeface="Calibri"/>
              </a:rPr>
              <a:t>Wh</a:t>
            </a:r>
            <a:r>
              <a:rPr lang="en-GB" sz="1500">
                <a:latin typeface="Calibri"/>
                <a:ea typeface="Calibri"/>
                <a:cs typeface="Calibri"/>
                <a:sym typeface="Calibri"/>
              </a:rPr>
              <a:t>y</a:t>
            </a:r>
            <a:r>
              <a:rPr lang="en-GB" sz="1500" b="0" i="0" u="none" strike="noStrike" cap="none">
                <a:solidFill>
                  <a:srgbClr val="000000"/>
                </a:solidFill>
                <a:latin typeface="Calibri"/>
                <a:ea typeface="Calibri"/>
                <a:cs typeface="Calibri"/>
                <a:sym typeface="Calibri"/>
              </a:rPr>
              <a:t>:</a:t>
            </a:r>
            <a:endParaRPr sz="1500" b="0" i="0" u="none" strike="noStrike" cap="none">
              <a:solidFill>
                <a:srgbClr val="000000"/>
              </a:solidFill>
              <a:latin typeface="Calibri"/>
              <a:ea typeface="Calibri"/>
              <a:cs typeface="Calibri"/>
              <a:sym typeface="Calibri"/>
            </a:endParaRPr>
          </a:p>
          <a:p>
            <a:pPr marL="457200" marR="0" lvl="0" indent="-323850" algn="l" rtl="0">
              <a:lnSpc>
                <a:spcPct val="100000"/>
              </a:lnSpc>
              <a:spcBef>
                <a:spcPts val="0"/>
              </a:spcBef>
              <a:spcAft>
                <a:spcPts val="0"/>
              </a:spcAft>
              <a:buClr>
                <a:srgbClr val="000000"/>
              </a:buClr>
              <a:buSzPts val="1500"/>
              <a:buFont typeface="Calibri"/>
              <a:buChar char="●"/>
            </a:pPr>
            <a:r>
              <a:rPr lang="en-GB" sz="1500">
                <a:latin typeface="Calibri"/>
                <a:ea typeface="Calibri"/>
                <a:cs typeface="Calibri"/>
                <a:sym typeface="Calibri"/>
              </a:rPr>
              <a:t>Alarming delay in current emergency response times</a:t>
            </a:r>
            <a:endParaRPr sz="1500" b="0" i="0" u="none" strike="noStrike" cap="none">
              <a:solidFill>
                <a:srgbClr val="000000"/>
              </a:solidFill>
              <a:latin typeface="Calibri"/>
              <a:ea typeface="Calibri"/>
              <a:cs typeface="Calibri"/>
              <a:sym typeface="Calibri"/>
            </a:endParaRPr>
          </a:p>
        </p:txBody>
      </p:sp>
      <p:sp>
        <p:nvSpPr>
          <p:cNvPr id="707" name="Google Shape;707;g122e342bdad_1_71"/>
          <p:cNvSpPr txBox="1"/>
          <p:nvPr/>
        </p:nvSpPr>
        <p:spPr>
          <a:xfrm>
            <a:off x="2132725" y="1899550"/>
            <a:ext cx="3282900" cy="1693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Strategic deployment based on the identified accident hotspots</a:t>
            </a:r>
            <a:endParaRPr b="1">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Accident hotspots are identified through analytics</a:t>
            </a:r>
            <a:endParaRPr>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Strategic deployment reduce arrival timing of paramedics, reducing traffic fatalities</a:t>
            </a:r>
            <a:endParaRPr>
              <a:solidFill>
                <a:schemeClr val="dk1"/>
              </a:solidFill>
              <a:latin typeface="Calibri"/>
              <a:ea typeface="Calibri"/>
              <a:cs typeface="Calibri"/>
              <a:sym typeface="Calibri"/>
            </a:endParaRPr>
          </a:p>
        </p:txBody>
      </p:sp>
      <p:pic>
        <p:nvPicPr>
          <p:cNvPr id="708" name="Google Shape;708;g122e342bdad_1_71"/>
          <p:cNvPicPr preferRelativeResize="0"/>
          <p:nvPr/>
        </p:nvPicPr>
        <p:blipFill>
          <a:blip r:embed="rId3">
            <a:alphaModFix/>
          </a:blip>
          <a:stretch>
            <a:fillRect/>
          </a:stretch>
        </p:blipFill>
        <p:spPr>
          <a:xfrm>
            <a:off x="5844506" y="1799920"/>
            <a:ext cx="2975742" cy="2811750"/>
          </a:xfrm>
          <a:prstGeom prst="rect">
            <a:avLst/>
          </a:prstGeom>
          <a:noFill/>
          <a:ln>
            <a:noFill/>
          </a:ln>
        </p:spPr>
      </p:pic>
      <p:sp>
        <p:nvSpPr>
          <p:cNvPr id="709" name="Google Shape;709;g122e342bdad_1_71"/>
          <p:cNvSpPr txBox="1"/>
          <p:nvPr/>
        </p:nvSpPr>
        <p:spPr>
          <a:xfrm>
            <a:off x="2132725" y="3688600"/>
            <a:ext cx="3353700" cy="6156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a:solidFill>
                  <a:schemeClr val="dk1"/>
                </a:solidFill>
                <a:latin typeface="Calibri"/>
                <a:ea typeface="Calibri"/>
                <a:cs typeface="Calibri"/>
                <a:sym typeface="Calibri"/>
              </a:rPr>
              <a:t>Top 3 severe accident hotspots identified are Kirklees, Lancaster and Cotswold</a:t>
            </a:r>
            <a:endParaRPr>
              <a:solidFill>
                <a:schemeClr val="dk1"/>
              </a:solidFill>
              <a:latin typeface="Calibri"/>
              <a:ea typeface="Calibri"/>
              <a:cs typeface="Calibri"/>
              <a:sym typeface="Calibri"/>
            </a:endParaRPr>
          </a:p>
        </p:txBody>
      </p:sp>
      <p:sp>
        <p:nvSpPr>
          <p:cNvPr id="710" name="Google Shape;710;g122e342bdad_1_71"/>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He Ying</a:t>
            </a:r>
            <a:endParaRPr sz="1000">
              <a:latin typeface="Calibri"/>
              <a:ea typeface="Calibri"/>
              <a:cs typeface="Calibri"/>
              <a:sym typeface="Calibri"/>
            </a:endParaRPr>
          </a:p>
        </p:txBody>
      </p:sp>
      <p:pic>
        <p:nvPicPr>
          <p:cNvPr id="711" name="Google Shape;711;g122e342bdad_1_71"/>
          <p:cNvPicPr preferRelativeResize="0"/>
          <p:nvPr/>
        </p:nvPicPr>
        <p:blipFill>
          <a:blip r:embed="rId4">
            <a:alphaModFix/>
          </a:blip>
          <a:stretch>
            <a:fillRect/>
          </a:stretch>
        </p:blipFill>
        <p:spPr>
          <a:xfrm>
            <a:off x="7837285" y="807538"/>
            <a:ext cx="1008575" cy="1008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122e342bdad_1_98"/>
          <p:cNvSpPr txBox="1">
            <a:spLocks noGrp="1"/>
          </p:cNvSpPr>
          <p:nvPr>
            <p:ph type="body" idx="1"/>
          </p:nvPr>
        </p:nvSpPr>
        <p:spPr>
          <a:xfrm>
            <a:off x="106576" y="63975"/>
            <a:ext cx="71073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Clr>
                <a:schemeClr val="dk1"/>
              </a:buClr>
              <a:buSzPts val="1100"/>
              <a:buFont typeface="Arial"/>
              <a:buNone/>
            </a:pPr>
            <a:r>
              <a:rPr lang="en-GB"/>
              <a:t>Recommendations to tackle Root Causes</a:t>
            </a:r>
            <a:endParaRPr/>
          </a:p>
        </p:txBody>
      </p:sp>
      <p:sp>
        <p:nvSpPr>
          <p:cNvPr id="717" name="Google Shape;717;g122e342bdad_1_98"/>
          <p:cNvSpPr/>
          <p:nvPr/>
        </p:nvSpPr>
        <p:spPr>
          <a:xfrm>
            <a:off x="70250" y="967276"/>
            <a:ext cx="1490400" cy="689100"/>
          </a:xfrm>
          <a:prstGeom prst="rect">
            <a:avLst/>
          </a:prstGeom>
          <a:solidFill>
            <a:schemeClr val="lt1"/>
          </a:solid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Hazard Sharing Application</a:t>
            </a:r>
            <a:endParaRPr>
              <a:solidFill>
                <a:srgbClr val="D8D8D8"/>
              </a:solidFill>
              <a:latin typeface="Calibri"/>
              <a:ea typeface="Calibri"/>
              <a:cs typeface="Calibri"/>
              <a:sym typeface="Calibri"/>
            </a:endParaRPr>
          </a:p>
        </p:txBody>
      </p:sp>
      <p:sp>
        <p:nvSpPr>
          <p:cNvPr id="718" name="Google Shape;718;g122e342bdad_1_98"/>
          <p:cNvSpPr/>
          <p:nvPr/>
        </p:nvSpPr>
        <p:spPr>
          <a:xfrm>
            <a:off x="71025" y="1749001"/>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a:solidFill>
                  <a:srgbClr val="D8D8D8"/>
                </a:solidFill>
                <a:latin typeface="Calibri"/>
                <a:ea typeface="Calibri"/>
                <a:cs typeface="Calibri"/>
                <a:sym typeface="Calibri"/>
              </a:rPr>
              <a:t>Upgrading Traffic Fixtures at Accident Hotspots</a:t>
            </a:r>
            <a:endParaRPr sz="1400" b="0" i="0" u="none" strike="noStrike" cap="none">
              <a:solidFill>
                <a:srgbClr val="D8D8D8"/>
              </a:solidFill>
              <a:latin typeface="Calibri"/>
              <a:ea typeface="Calibri"/>
              <a:cs typeface="Calibri"/>
              <a:sym typeface="Calibri"/>
            </a:endParaRPr>
          </a:p>
        </p:txBody>
      </p:sp>
      <p:sp>
        <p:nvSpPr>
          <p:cNvPr id="719" name="Google Shape;719;g122e342bdad_1_98"/>
          <p:cNvSpPr/>
          <p:nvPr/>
        </p:nvSpPr>
        <p:spPr>
          <a:xfrm>
            <a:off x="71025" y="2530725"/>
            <a:ext cx="1490400" cy="689100"/>
          </a:xfrm>
          <a:prstGeom prst="rect">
            <a:avLst/>
          </a:prstGeom>
          <a:solidFill>
            <a:schemeClr val="lt1"/>
          </a:solid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a:solidFill>
                  <a:srgbClr val="D8D8D8"/>
                </a:solidFill>
                <a:latin typeface="Calibri"/>
                <a:ea typeface="Calibri"/>
                <a:cs typeface="Calibri"/>
                <a:sym typeface="Calibri"/>
              </a:rPr>
              <a:t>Legislative Amendments</a:t>
            </a:r>
            <a:endParaRPr sz="1400" i="0" u="none" strike="noStrike" cap="none">
              <a:solidFill>
                <a:srgbClr val="D8D8D8"/>
              </a:solidFill>
              <a:latin typeface="Calibri"/>
              <a:ea typeface="Calibri"/>
              <a:cs typeface="Calibri"/>
              <a:sym typeface="Calibri"/>
            </a:endParaRPr>
          </a:p>
        </p:txBody>
      </p:sp>
      <p:sp>
        <p:nvSpPr>
          <p:cNvPr id="720" name="Google Shape;720;g122e342bdad_1_98"/>
          <p:cNvSpPr/>
          <p:nvPr/>
        </p:nvSpPr>
        <p:spPr>
          <a:xfrm>
            <a:off x="70250" y="3312470"/>
            <a:ext cx="1490400" cy="689100"/>
          </a:xfrm>
          <a:prstGeom prst="rect">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a:solidFill>
                  <a:srgbClr val="D8D8D8"/>
                </a:solidFill>
                <a:latin typeface="Calibri"/>
                <a:ea typeface="Calibri"/>
                <a:cs typeface="Calibri"/>
                <a:sym typeface="Calibri"/>
              </a:rPr>
              <a:t>Increasing frequency of road inspections</a:t>
            </a:r>
            <a:endParaRPr sz="1100" b="0" i="0" u="none" strike="noStrike" cap="none">
              <a:solidFill>
                <a:srgbClr val="000000"/>
              </a:solidFill>
              <a:latin typeface="Arial"/>
              <a:ea typeface="Arial"/>
              <a:cs typeface="Arial"/>
              <a:sym typeface="Arial"/>
            </a:endParaRPr>
          </a:p>
        </p:txBody>
      </p:sp>
      <p:sp>
        <p:nvSpPr>
          <p:cNvPr id="721" name="Google Shape;721;g122e342bdad_1_98"/>
          <p:cNvSpPr/>
          <p:nvPr/>
        </p:nvSpPr>
        <p:spPr>
          <a:xfrm rot="5400000">
            <a:off x="1659722" y="4262766"/>
            <a:ext cx="374700" cy="323100"/>
          </a:xfrm>
          <a:prstGeom prst="triangle">
            <a:avLst>
              <a:gd name="adj" fmla="val 5000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22" name="Google Shape;722;g122e342bdad_1_98"/>
          <p:cNvSpPr/>
          <p:nvPr/>
        </p:nvSpPr>
        <p:spPr>
          <a:xfrm>
            <a:off x="70250" y="4088797"/>
            <a:ext cx="1490400" cy="689100"/>
          </a:xfrm>
          <a:prstGeom prst="rect">
            <a:avLst/>
          </a:prstGeom>
          <a:solidFill>
            <a:srgbClr val="FF0000"/>
          </a:solid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solidFill>
                  <a:schemeClr val="lt1"/>
                </a:solidFill>
                <a:latin typeface="Calibri"/>
                <a:ea typeface="Calibri"/>
                <a:cs typeface="Calibri"/>
                <a:sym typeface="Calibri"/>
              </a:rPr>
              <a:t>Efficient emergency response service </a:t>
            </a:r>
            <a:endParaRPr sz="1100" b="1" i="0" u="none" strike="noStrike" cap="none">
              <a:solidFill>
                <a:schemeClr val="lt1"/>
              </a:solidFill>
            </a:endParaRPr>
          </a:p>
        </p:txBody>
      </p:sp>
      <p:sp>
        <p:nvSpPr>
          <p:cNvPr id="723" name="Google Shape;723;g122e342bdad_1_98"/>
          <p:cNvSpPr txBox="1"/>
          <p:nvPr/>
        </p:nvSpPr>
        <p:spPr>
          <a:xfrm>
            <a:off x="2132725" y="1118563"/>
            <a:ext cx="57195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latin typeface="Calibri"/>
                <a:ea typeface="Calibri"/>
                <a:cs typeface="Calibri"/>
                <a:sym typeface="Calibri"/>
              </a:rPr>
              <a:t>Strategic deployment of emergency response service using analytics</a:t>
            </a:r>
            <a:endParaRPr sz="1500" b="1" i="0" u="none" strike="noStrike" cap="none">
              <a:solidFill>
                <a:srgbClr val="000000"/>
              </a:solidFill>
              <a:latin typeface="Calibri"/>
              <a:ea typeface="Calibri"/>
              <a:cs typeface="Calibri"/>
              <a:sym typeface="Calibri"/>
            </a:endParaRPr>
          </a:p>
        </p:txBody>
      </p:sp>
      <p:sp>
        <p:nvSpPr>
          <p:cNvPr id="724" name="Google Shape;724;g122e342bdad_1_98"/>
          <p:cNvSpPr txBox="1"/>
          <p:nvPr/>
        </p:nvSpPr>
        <p:spPr>
          <a:xfrm>
            <a:off x="2132725" y="2120258"/>
            <a:ext cx="3454800" cy="1693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Strategic deployment based on the timing with higher probability of severe accident</a:t>
            </a:r>
            <a:endParaRPr b="1">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Weekends have higher probability of severe accidents</a:t>
            </a:r>
            <a:endParaRPr>
              <a:solidFill>
                <a:schemeClr val="dk1"/>
              </a:solidFill>
              <a:latin typeface="Calibri"/>
              <a:ea typeface="Calibri"/>
              <a:cs typeface="Calibri"/>
              <a:sym typeface="Calibri"/>
            </a:endParaRPr>
          </a:p>
          <a:p>
            <a:pPr marL="914400" marR="0" lvl="1"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Night time have higher probability of severe accidents</a:t>
            </a:r>
            <a:endParaRPr>
              <a:solidFill>
                <a:schemeClr val="dk1"/>
              </a:solidFill>
              <a:latin typeface="Calibri"/>
              <a:ea typeface="Calibri"/>
              <a:cs typeface="Calibri"/>
              <a:sym typeface="Calibri"/>
            </a:endParaRPr>
          </a:p>
        </p:txBody>
      </p:sp>
      <p:pic>
        <p:nvPicPr>
          <p:cNvPr id="725" name="Google Shape;725;g122e342bdad_1_98"/>
          <p:cNvPicPr preferRelativeResize="0"/>
          <p:nvPr/>
        </p:nvPicPr>
        <p:blipFill rotWithShape="1">
          <a:blip r:embed="rId3">
            <a:alphaModFix/>
          </a:blip>
          <a:srcRect t="51047" r="49606"/>
          <a:stretch/>
        </p:blipFill>
        <p:spPr>
          <a:xfrm>
            <a:off x="5929671" y="1534077"/>
            <a:ext cx="2418875" cy="1425650"/>
          </a:xfrm>
          <a:prstGeom prst="rect">
            <a:avLst/>
          </a:prstGeom>
          <a:noFill/>
          <a:ln>
            <a:noFill/>
          </a:ln>
        </p:spPr>
      </p:pic>
      <p:sp>
        <p:nvSpPr>
          <p:cNvPr id="726" name="Google Shape;726;g122e342bdad_1_9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He Ying</a:t>
            </a:r>
            <a:endParaRPr sz="1000">
              <a:latin typeface="Calibri"/>
              <a:ea typeface="Calibri"/>
              <a:cs typeface="Calibri"/>
              <a:sym typeface="Calibri"/>
            </a:endParaRPr>
          </a:p>
        </p:txBody>
      </p:sp>
      <p:pic>
        <p:nvPicPr>
          <p:cNvPr id="727" name="Google Shape;727;g122e342bdad_1_98"/>
          <p:cNvPicPr preferRelativeResize="0"/>
          <p:nvPr/>
        </p:nvPicPr>
        <p:blipFill rotWithShape="1">
          <a:blip r:embed="rId4">
            <a:alphaModFix/>
          </a:blip>
          <a:srcRect t="700" b="-700"/>
          <a:stretch/>
        </p:blipFill>
        <p:spPr>
          <a:xfrm>
            <a:off x="5929675" y="3046850"/>
            <a:ext cx="2662549" cy="1693200"/>
          </a:xfrm>
          <a:prstGeom prst="rect">
            <a:avLst/>
          </a:prstGeom>
          <a:noFill/>
          <a:ln>
            <a:noFill/>
          </a:ln>
        </p:spPr>
      </p:pic>
      <p:sp>
        <p:nvSpPr>
          <p:cNvPr id="728" name="Google Shape;728;g122e342bdad_1_98"/>
          <p:cNvSpPr/>
          <p:nvPr/>
        </p:nvSpPr>
        <p:spPr>
          <a:xfrm>
            <a:off x="6964850" y="3219825"/>
            <a:ext cx="394500" cy="1092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g122e342bdad_1_98"/>
          <p:cNvSpPr/>
          <p:nvPr/>
        </p:nvSpPr>
        <p:spPr>
          <a:xfrm>
            <a:off x="8197800" y="3219825"/>
            <a:ext cx="394500" cy="1092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0" name="Google Shape;730;g122e342bdad_1_98"/>
          <p:cNvPicPr preferRelativeResize="0"/>
          <p:nvPr/>
        </p:nvPicPr>
        <p:blipFill>
          <a:blip r:embed="rId5">
            <a:alphaModFix/>
          </a:blip>
          <a:stretch>
            <a:fillRect/>
          </a:stretch>
        </p:blipFill>
        <p:spPr>
          <a:xfrm>
            <a:off x="8119399" y="838726"/>
            <a:ext cx="946200" cy="946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2"/>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800"/>
              <a:buNone/>
            </a:pPr>
            <a:r>
              <a:rPr lang="en-GB"/>
              <a:t>Strengths and Limitations of Analytics Solution</a:t>
            </a:r>
            <a:endParaRPr/>
          </a:p>
        </p:txBody>
      </p:sp>
      <p:sp>
        <p:nvSpPr>
          <p:cNvPr id="736" name="Google Shape;736;p52"/>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He Ying</a:t>
            </a:r>
            <a:endParaRPr sz="1000">
              <a:latin typeface="Calibri"/>
              <a:ea typeface="Calibri"/>
              <a:cs typeface="Calibri"/>
              <a:sym typeface="Calibri"/>
            </a:endParaRPr>
          </a:p>
        </p:txBody>
      </p:sp>
      <p:sp>
        <p:nvSpPr>
          <p:cNvPr id="737" name="Google Shape;737;p52"/>
          <p:cNvSpPr/>
          <p:nvPr/>
        </p:nvSpPr>
        <p:spPr>
          <a:xfrm>
            <a:off x="700218" y="1158550"/>
            <a:ext cx="3641100" cy="3399300"/>
          </a:xfrm>
          <a:prstGeom prst="roundRect">
            <a:avLst>
              <a:gd name="adj" fmla="val 16667"/>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2"/>
          <p:cNvSpPr/>
          <p:nvPr/>
        </p:nvSpPr>
        <p:spPr>
          <a:xfrm>
            <a:off x="4786617" y="1117838"/>
            <a:ext cx="3641100" cy="3399300"/>
          </a:xfrm>
          <a:prstGeom prst="roundRect">
            <a:avLst>
              <a:gd name="adj" fmla="val 16667"/>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2"/>
          <p:cNvSpPr txBox="1"/>
          <p:nvPr/>
        </p:nvSpPr>
        <p:spPr>
          <a:xfrm>
            <a:off x="1043986" y="1324075"/>
            <a:ext cx="2928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Calibri"/>
                <a:ea typeface="Calibri"/>
                <a:cs typeface="Calibri"/>
                <a:sym typeface="Calibri"/>
              </a:rPr>
              <a:t>Strengths</a:t>
            </a:r>
            <a:endParaRPr sz="1600" b="1">
              <a:latin typeface="Calibri"/>
              <a:ea typeface="Calibri"/>
              <a:cs typeface="Calibri"/>
              <a:sym typeface="Calibri"/>
            </a:endParaRPr>
          </a:p>
        </p:txBody>
      </p:sp>
      <p:sp>
        <p:nvSpPr>
          <p:cNvPr id="740" name="Google Shape;740;p52"/>
          <p:cNvSpPr txBox="1"/>
          <p:nvPr/>
        </p:nvSpPr>
        <p:spPr>
          <a:xfrm>
            <a:off x="5143025" y="1311344"/>
            <a:ext cx="2928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Calibri"/>
                <a:ea typeface="Calibri"/>
                <a:cs typeface="Calibri"/>
                <a:sym typeface="Calibri"/>
              </a:rPr>
              <a:t>Limitations</a:t>
            </a:r>
            <a:endParaRPr sz="1600" b="1">
              <a:latin typeface="Calibri"/>
              <a:ea typeface="Calibri"/>
              <a:cs typeface="Calibri"/>
              <a:sym typeface="Calibri"/>
            </a:endParaRPr>
          </a:p>
        </p:txBody>
      </p:sp>
      <p:sp>
        <p:nvSpPr>
          <p:cNvPr id="741" name="Google Shape;741;p52"/>
          <p:cNvSpPr txBox="1"/>
          <p:nvPr/>
        </p:nvSpPr>
        <p:spPr>
          <a:xfrm>
            <a:off x="776619" y="1833343"/>
            <a:ext cx="36411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GB">
                <a:latin typeface="Calibri"/>
                <a:ea typeface="Calibri"/>
                <a:cs typeface="Calibri"/>
                <a:sym typeface="Calibri"/>
              </a:rPr>
              <a:t>Models  are assessed to be a good predictor of identifying “Serious” accidents due its low false negative rate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Identifying important factors ensure efficient allocation of resources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Model accuracy rates can be improved through using more advanced techniques like deep learning</a:t>
            </a:r>
            <a:endParaRPr>
              <a:latin typeface="Calibri"/>
              <a:ea typeface="Calibri"/>
              <a:cs typeface="Calibri"/>
              <a:sym typeface="Calibri"/>
            </a:endParaRPr>
          </a:p>
        </p:txBody>
      </p:sp>
      <p:sp>
        <p:nvSpPr>
          <p:cNvPr id="742" name="Google Shape;742;p52"/>
          <p:cNvSpPr txBox="1"/>
          <p:nvPr/>
        </p:nvSpPr>
        <p:spPr>
          <a:xfrm>
            <a:off x="4786625" y="1654720"/>
            <a:ext cx="36411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GB">
                <a:latin typeface="Calibri"/>
                <a:ea typeface="Calibri"/>
                <a:cs typeface="Calibri"/>
                <a:sym typeface="Calibri"/>
              </a:rPr>
              <a:t>Due to class imbalance our team utilised naive sampling technique</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GB">
                <a:latin typeface="Calibri"/>
                <a:ea typeface="Calibri"/>
                <a:cs typeface="Calibri"/>
                <a:sym typeface="Calibri"/>
              </a:rPr>
              <a:t>This sampling method assume nothing about the data and no heuristics were used reducing accuracy of model</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Predictive models were built using past data</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GB">
                <a:latin typeface="Calibri"/>
                <a:ea typeface="Calibri"/>
                <a:cs typeface="Calibri"/>
                <a:sym typeface="Calibri"/>
              </a:rPr>
              <a:t>Road traffic accident data is dynamic and may become obsolete over time</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GB">
                <a:latin typeface="Calibri"/>
                <a:ea typeface="Calibri"/>
                <a:cs typeface="Calibri"/>
                <a:sym typeface="Calibri"/>
              </a:rPr>
              <a:t>Therefore, retraining using new data is necessary</a:t>
            </a:r>
            <a:endParaRPr>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122e342bdad_1_116"/>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800"/>
              <a:buNone/>
            </a:pPr>
            <a:r>
              <a:rPr lang="en-GB"/>
              <a:t>Conclusion</a:t>
            </a:r>
            <a:endParaRPr/>
          </a:p>
        </p:txBody>
      </p:sp>
      <p:sp>
        <p:nvSpPr>
          <p:cNvPr id="748" name="Google Shape;748;g122e342bdad_1_116"/>
          <p:cNvSpPr txBox="1"/>
          <p:nvPr/>
        </p:nvSpPr>
        <p:spPr>
          <a:xfrm>
            <a:off x="359825" y="1316550"/>
            <a:ext cx="4743900" cy="3237600"/>
          </a:xfrm>
          <a:prstGeom prst="rect">
            <a:avLst/>
          </a:prstGeom>
          <a:noFill/>
          <a:ln>
            <a:noFill/>
          </a:ln>
        </p:spPr>
        <p:txBody>
          <a:bodyPr spcFirstLastPara="1" wrap="square" lIns="91425" tIns="91425" rIns="91425" bIns="91425" anchor="t" anchorCtr="0">
            <a:spAutoFit/>
          </a:bodyPr>
          <a:lstStyle/>
          <a:p>
            <a:pPr marL="457200" lvl="0" indent="-323850" algn="l" rtl="0">
              <a:spcBef>
                <a:spcPts val="100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Advancement in technology presents an opportunity for the UK government</a:t>
            </a:r>
            <a:endParaRPr sz="1500">
              <a:latin typeface="Calibri"/>
              <a:ea typeface="Calibri"/>
              <a:cs typeface="Calibri"/>
              <a:sym typeface="Calibri"/>
            </a:endParaRPr>
          </a:p>
          <a:p>
            <a:pPr marL="457200" marR="0" lvl="0" indent="-323850" algn="l" rtl="0">
              <a:lnSpc>
                <a:spcPct val="100000"/>
              </a:lnSpc>
              <a:spcBef>
                <a:spcPts val="1000"/>
              </a:spcBef>
              <a:spcAft>
                <a:spcPts val="0"/>
              </a:spcAft>
              <a:buSzPts val="1500"/>
              <a:buFont typeface="Calibri"/>
              <a:buChar char="★"/>
            </a:pPr>
            <a:r>
              <a:rPr lang="en-GB" sz="1500">
                <a:latin typeface="Calibri"/>
                <a:ea typeface="Calibri"/>
                <a:cs typeface="Calibri"/>
                <a:sym typeface="Calibri"/>
              </a:rPr>
              <a:t>Proposed analytics solution provides key insights on measures that can be taken</a:t>
            </a:r>
            <a:endParaRPr sz="1500">
              <a:latin typeface="Calibri"/>
              <a:ea typeface="Calibri"/>
              <a:cs typeface="Calibri"/>
              <a:sym typeface="Calibri"/>
            </a:endParaRPr>
          </a:p>
          <a:p>
            <a:pPr marL="457200" marR="0" lvl="0" indent="-323850" algn="l" rtl="0">
              <a:lnSpc>
                <a:spcPct val="100000"/>
              </a:lnSpc>
              <a:spcBef>
                <a:spcPts val="1000"/>
              </a:spcBef>
              <a:spcAft>
                <a:spcPts val="0"/>
              </a:spcAft>
              <a:buSzPts val="1500"/>
              <a:buFont typeface="Calibri"/>
              <a:buChar char="★"/>
            </a:pPr>
            <a:r>
              <a:rPr lang="en-GB" sz="1500">
                <a:latin typeface="Calibri"/>
                <a:ea typeface="Calibri"/>
                <a:cs typeface="Calibri"/>
                <a:sym typeface="Calibri"/>
              </a:rPr>
              <a:t>Government should consider these recommendations to take pre-emptive and corrective actions to reduce severe accidents</a:t>
            </a:r>
            <a:endParaRPr sz="1500">
              <a:latin typeface="Calibri"/>
              <a:ea typeface="Calibri"/>
              <a:cs typeface="Calibri"/>
              <a:sym typeface="Calibri"/>
            </a:endParaRPr>
          </a:p>
          <a:p>
            <a:pPr marL="457200" marR="0" lvl="0" indent="-323850" algn="l" rtl="0">
              <a:lnSpc>
                <a:spcPct val="100000"/>
              </a:lnSpc>
              <a:spcBef>
                <a:spcPts val="1000"/>
              </a:spcBef>
              <a:spcAft>
                <a:spcPts val="0"/>
              </a:spcAft>
              <a:buSzPts val="1500"/>
              <a:buFont typeface="Calibri"/>
              <a:buChar char="★"/>
            </a:pPr>
            <a:r>
              <a:rPr lang="en-GB" sz="1500">
                <a:latin typeface="Calibri"/>
                <a:ea typeface="Calibri"/>
                <a:cs typeface="Calibri"/>
                <a:sym typeface="Calibri"/>
              </a:rPr>
              <a:t>Critical to assess and improve the long-term viability of the presented recommendations</a:t>
            </a:r>
            <a:endParaRPr sz="1500">
              <a:latin typeface="Calibri"/>
              <a:ea typeface="Calibri"/>
              <a:cs typeface="Calibri"/>
              <a:sym typeface="Calibri"/>
            </a:endParaRPr>
          </a:p>
          <a:p>
            <a:pPr marL="457200" marR="0" lvl="0" indent="-323850" algn="l" rtl="0">
              <a:lnSpc>
                <a:spcPct val="100000"/>
              </a:lnSpc>
              <a:spcBef>
                <a:spcPts val="1000"/>
              </a:spcBef>
              <a:spcAft>
                <a:spcPts val="0"/>
              </a:spcAft>
              <a:buSzPts val="1500"/>
              <a:buFont typeface="Calibri"/>
              <a:buChar char="★"/>
            </a:pPr>
            <a:r>
              <a:rPr lang="en-GB" sz="1500">
                <a:latin typeface="Calibri"/>
                <a:ea typeface="Calibri"/>
                <a:cs typeface="Calibri"/>
                <a:sym typeface="Calibri"/>
              </a:rPr>
              <a:t>Department of Transport should constantly update its models to ensure predictive accuracy</a:t>
            </a:r>
            <a:endParaRPr sz="1500">
              <a:latin typeface="Calibri"/>
              <a:ea typeface="Calibri"/>
              <a:cs typeface="Calibri"/>
              <a:sym typeface="Calibri"/>
            </a:endParaRPr>
          </a:p>
        </p:txBody>
      </p:sp>
      <p:pic>
        <p:nvPicPr>
          <p:cNvPr id="749" name="Google Shape;749;g122e342bdad_1_116"/>
          <p:cNvPicPr preferRelativeResize="0"/>
          <p:nvPr/>
        </p:nvPicPr>
        <p:blipFill>
          <a:blip r:embed="rId3">
            <a:alphaModFix/>
          </a:blip>
          <a:stretch>
            <a:fillRect/>
          </a:stretch>
        </p:blipFill>
        <p:spPr>
          <a:xfrm>
            <a:off x="5267252" y="1859050"/>
            <a:ext cx="3826851" cy="2152600"/>
          </a:xfrm>
          <a:prstGeom prst="rect">
            <a:avLst/>
          </a:prstGeom>
          <a:noFill/>
          <a:ln>
            <a:noFill/>
          </a:ln>
        </p:spPr>
      </p:pic>
      <p:sp>
        <p:nvSpPr>
          <p:cNvPr id="750" name="Google Shape;750;g122e342bdad_1_116"/>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He Ying</a:t>
            </a:r>
            <a:endParaRPr sz="100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754"/>
        <p:cNvGrpSpPr/>
        <p:nvPr/>
      </p:nvGrpSpPr>
      <p:grpSpPr>
        <a:xfrm>
          <a:off x="0" y="0"/>
          <a:ext cx="0" cy="0"/>
          <a:chOff x="0" y="0"/>
          <a:chExt cx="0" cy="0"/>
        </a:xfrm>
      </p:grpSpPr>
      <p:sp>
        <p:nvSpPr>
          <p:cNvPr id="755" name="Google Shape;755;p53"/>
          <p:cNvSpPr txBox="1">
            <a:spLocks noGrp="1"/>
          </p:cNvSpPr>
          <p:nvPr>
            <p:ph type="ctrTitle"/>
          </p:nvPr>
        </p:nvSpPr>
        <p:spPr>
          <a:xfrm>
            <a:off x="303415" y="2318946"/>
            <a:ext cx="6808922" cy="17907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5000"/>
              <a:buFont typeface="Calibri"/>
              <a:buNone/>
            </a:pPr>
            <a:r>
              <a:rPr lang="en-GB" sz="5000">
                <a:solidFill>
                  <a:srgbClr val="010101"/>
                </a:solidFill>
              </a:rPr>
              <a:t>Thank You</a:t>
            </a:r>
            <a:endParaRPr>
              <a:solidFill>
                <a:srgbClr val="010101"/>
              </a:solidFill>
            </a:endParaRPr>
          </a:p>
        </p:txBody>
      </p:sp>
      <p:sp>
        <p:nvSpPr>
          <p:cNvPr id="756" name="Google Shape;756;p53"/>
          <p:cNvSpPr/>
          <p:nvPr/>
        </p:nvSpPr>
        <p:spPr>
          <a:xfrm>
            <a:off x="0" y="4181279"/>
            <a:ext cx="7339423" cy="514350"/>
          </a:xfrm>
          <a:prstGeom prst="roundRect">
            <a:avLst>
              <a:gd name="adj" fmla="val 0"/>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57" name="Google Shape;757;p53"/>
          <p:cNvSpPr txBox="1"/>
          <p:nvPr/>
        </p:nvSpPr>
        <p:spPr>
          <a:xfrm>
            <a:off x="361766" y="4153750"/>
            <a:ext cx="3402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solidFill>
                  <a:schemeClr val="lt1"/>
                </a:solidFill>
                <a:latin typeface="Calibri"/>
                <a:ea typeface="Calibri"/>
                <a:cs typeface="Calibri"/>
                <a:sym typeface="Calibri"/>
              </a:rPr>
              <a:t>Q&amp;A</a:t>
            </a:r>
            <a:endParaRPr sz="2500">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122e342bdad_3_0"/>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800"/>
              <a:buNone/>
            </a:pPr>
            <a:r>
              <a:rPr lang="en-GB"/>
              <a:t>Appendix</a:t>
            </a:r>
            <a:endParaRPr/>
          </a:p>
        </p:txBody>
      </p:sp>
      <p:sp>
        <p:nvSpPr>
          <p:cNvPr id="763" name="Google Shape;763;g122e342bdad_3_0"/>
          <p:cNvSpPr txBox="1"/>
          <p:nvPr/>
        </p:nvSpPr>
        <p:spPr>
          <a:xfrm>
            <a:off x="106575" y="900950"/>
            <a:ext cx="1850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solidFill>
                  <a:schemeClr val="dk1"/>
                </a:solidFill>
                <a:latin typeface="Calibri"/>
                <a:ea typeface="Calibri"/>
                <a:cs typeface="Calibri"/>
                <a:sym typeface="Calibri"/>
              </a:rPr>
              <a:t>Dashboard Visuals</a:t>
            </a:r>
            <a:endParaRPr sz="1500" b="1" i="0" u="none" strike="noStrike" cap="none">
              <a:solidFill>
                <a:srgbClr val="000000"/>
              </a:solidFill>
              <a:latin typeface="Calibri"/>
              <a:ea typeface="Calibri"/>
              <a:cs typeface="Calibri"/>
              <a:sym typeface="Calibri"/>
            </a:endParaRPr>
          </a:p>
        </p:txBody>
      </p:sp>
      <p:pic>
        <p:nvPicPr>
          <p:cNvPr id="764" name="Google Shape;764;g122e342bdad_3_0"/>
          <p:cNvPicPr preferRelativeResize="0"/>
          <p:nvPr/>
        </p:nvPicPr>
        <p:blipFill>
          <a:blip r:embed="rId3">
            <a:alphaModFix/>
          </a:blip>
          <a:stretch>
            <a:fillRect/>
          </a:stretch>
        </p:blipFill>
        <p:spPr>
          <a:xfrm>
            <a:off x="1054500" y="1464325"/>
            <a:ext cx="2663085" cy="3194000"/>
          </a:xfrm>
          <a:prstGeom prst="rect">
            <a:avLst/>
          </a:prstGeom>
          <a:noFill/>
          <a:ln>
            <a:noFill/>
          </a:ln>
        </p:spPr>
      </p:pic>
      <p:sp>
        <p:nvSpPr>
          <p:cNvPr id="765" name="Google Shape;765;g122e342bdad_3_0"/>
          <p:cNvSpPr txBox="1"/>
          <p:nvPr/>
        </p:nvSpPr>
        <p:spPr>
          <a:xfrm>
            <a:off x="4133025" y="1676075"/>
            <a:ext cx="47802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a:solidFill>
                  <a:schemeClr val="dk1"/>
                </a:solidFill>
                <a:latin typeface="Calibri"/>
                <a:ea typeface="Calibri"/>
                <a:cs typeface="Calibri"/>
                <a:sym typeface="Calibri"/>
              </a:rPr>
              <a:t>Dashboard 1 - Accident Hotspots in UK</a:t>
            </a:r>
            <a:endParaRPr sz="1400" b="1"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Points on map indicate district</a:t>
            </a:r>
            <a:r>
              <a:rPr lang="en-GB" sz="1400" b="0" i="0" u="none" strike="noStrike" cap="none">
                <a:solidFill>
                  <a:schemeClr val="dk1"/>
                </a:solidFill>
                <a:latin typeface="Calibri"/>
                <a:ea typeface="Calibri"/>
                <a:cs typeface="Calibri"/>
                <a:sym typeface="Calibri"/>
              </a:rPr>
              <a:t> in </a:t>
            </a:r>
            <a:r>
              <a:rPr lang="en-GB">
                <a:solidFill>
                  <a:schemeClr val="dk1"/>
                </a:solidFill>
                <a:latin typeface="Calibri"/>
                <a:ea typeface="Calibri"/>
                <a:cs typeface="Calibri"/>
                <a:sym typeface="Calibri"/>
              </a:rPr>
              <a:t>UK</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Size of points represent number of accidents in the district</a:t>
            </a: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Colour scale indicates the percentage of severe accidents over the total accidents recorded in each district. ( Severity Ratio is rescaled to 0 - 100 scale for easier referencing)</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a:solidFill>
                  <a:srgbClr val="FF0000"/>
                </a:solidFill>
                <a:latin typeface="Calibri"/>
                <a:ea typeface="Calibri"/>
                <a:cs typeface="Calibri"/>
                <a:sym typeface="Calibri"/>
              </a:rPr>
              <a:t>Red</a:t>
            </a:r>
            <a:r>
              <a:rPr lang="en-GB">
                <a:solidFill>
                  <a:schemeClr val="dk1"/>
                </a:solidFill>
                <a:latin typeface="Calibri"/>
                <a:ea typeface="Calibri"/>
                <a:cs typeface="Calibri"/>
                <a:sym typeface="Calibri"/>
              </a:rPr>
              <a:t> - Higher likelihood of severe accidents occurring in district</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766" name="Google Shape;766;g122e342bdad_3_0"/>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Brandon</a:t>
            </a:r>
            <a:endParaRPr sz="100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122e342bdad_3_28"/>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800"/>
              <a:buNone/>
            </a:pPr>
            <a:r>
              <a:rPr lang="en-GB"/>
              <a:t>Appendix</a:t>
            </a:r>
            <a:endParaRPr/>
          </a:p>
        </p:txBody>
      </p:sp>
      <p:sp>
        <p:nvSpPr>
          <p:cNvPr id="772" name="Google Shape;772;g122e342bdad_3_28"/>
          <p:cNvSpPr txBox="1"/>
          <p:nvPr/>
        </p:nvSpPr>
        <p:spPr>
          <a:xfrm>
            <a:off x="106575" y="900950"/>
            <a:ext cx="1850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solidFill>
                  <a:schemeClr val="dk1"/>
                </a:solidFill>
                <a:latin typeface="Calibri"/>
                <a:ea typeface="Calibri"/>
                <a:cs typeface="Calibri"/>
                <a:sym typeface="Calibri"/>
              </a:rPr>
              <a:t>Dashboard Visuals</a:t>
            </a:r>
            <a:endParaRPr sz="1500" b="1" i="0" u="none" strike="noStrike" cap="none">
              <a:solidFill>
                <a:srgbClr val="000000"/>
              </a:solidFill>
              <a:latin typeface="Calibri"/>
              <a:ea typeface="Calibri"/>
              <a:cs typeface="Calibri"/>
              <a:sym typeface="Calibri"/>
            </a:endParaRPr>
          </a:p>
        </p:txBody>
      </p:sp>
      <p:pic>
        <p:nvPicPr>
          <p:cNvPr id="773" name="Google Shape;773;g122e342bdad_3_28"/>
          <p:cNvPicPr preferRelativeResize="0"/>
          <p:nvPr/>
        </p:nvPicPr>
        <p:blipFill>
          <a:blip r:embed="rId3">
            <a:alphaModFix/>
          </a:blip>
          <a:stretch>
            <a:fillRect/>
          </a:stretch>
        </p:blipFill>
        <p:spPr>
          <a:xfrm>
            <a:off x="1037625" y="1464325"/>
            <a:ext cx="2696813" cy="3194000"/>
          </a:xfrm>
          <a:prstGeom prst="rect">
            <a:avLst/>
          </a:prstGeom>
          <a:noFill/>
          <a:ln>
            <a:noFill/>
          </a:ln>
        </p:spPr>
      </p:pic>
      <p:sp>
        <p:nvSpPr>
          <p:cNvPr id="774" name="Google Shape;774;g122e342bdad_3_28"/>
          <p:cNvSpPr txBox="1"/>
          <p:nvPr/>
        </p:nvSpPr>
        <p:spPr>
          <a:xfrm>
            <a:off x="4098975" y="1316450"/>
            <a:ext cx="47802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a:solidFill>
                  <a:schemeClr val="dk1"/>
                </a:solidFill>
                <a:latin typeface="Calibri"/>
                <a:ea typeface="Calibri"/>
                <a:cs typeface="Calibri"/>
                <a:sym typeface="Calibri"/>
              </a:rPr>
              <a:t>Dashboard 2 - Accidents over Time</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n-GB" b="1" u="sng">
                <a:solidFill>
                  <a:schemeClr val="dk1"/>
                </a:solidFill>
                <a:latin typeface="Calibri"/>
                <a:ea typeface="Calibri"/>
                <a:cs typeface="Calibri"/>
                <a:sym typeface="Calibri"/>
              </a:rPr>
              <a:t>Figure (Top)</a:t>
            </a:r>
            <a:endParaRPr b="1" u="sng">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Above figure represents total accidents recorded in each month</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Length of bar indicates total number of accidents each month</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Colour scale represents percentage of severe accidents over the total accidents recorded in each month. </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a:solidFill>
                  <a:schemeClr val="dk1"/>
                </a:solidFill>
                <a:latin typeface="Calibri"/>
                <a:ea typeface="Calibri"/>
                <a:cs typeface="Calibri"/>
                <a:sym typeface="Calibri"/>
              </a:rPr>
              <a:t> ( Severity Ratio is rescaled to 0 - 100 scale for easier referencing )</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a:solidFill>
                  <a:srgbClr val="FF0000"/>
                </a:solidFill>
                <a:latin typeface="Calibri"/>
                <a:ea typeface="Calibri"/>
                <a:cs typeface="Calibri"/>
                <a:sym typeface="Calibri"/>
              </a:rPr>
              <a:t>Red</a:t>
            </a:r>
            <a:r>
              <a:rPr lang="en-GB">
                <a:solidFill>
                  <a:schemeClr val="dk1"/>
                </a:solidFill>
                <a:latin typeface="Calibri"/>
                <a:ea typeface="Calibri"/>
                <a:cs typeface="Calibri"/>
                <a:sym typeface="Calibri"/>
              </a:rPr>
              <a:t> - Higher likelihood of severe accidents occurring in month</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775" name="Google Shape;775;g122e342bdad_3_2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Brandon</a:t>
            </a:r>
            <a:endParaRPr sz="10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22e342bcb4_0_57"/>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Business Problem</a:t>
            </a:r>
            <a:endParaRPr/>
          </a:p>
        </p:txBody>
      </p:sp>
      <p:sp>
        <p:nvSpPr>
          <p:cNvPr id="174" name="Google Shape;174;g122e342bcb4_0_57"/>
          <p:cNvSpPr txBox="1"/>
          <p:nvPr/>
        </p:nvSpPr>
        <p:spPr>
          <a:xfrm>
            <a:off x="200125" y="854350"/>
            <a:ext cx="3609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latin typeface="Calibri"/>
                <a:ea typeface="Calibri"/>
                <a:cs typeface="Calibri"/>
                <a:sym typeface="Calibri"/>
              </a:rPr>
              <a:t>Road Accident Costs</a:t>
            </a:r>
            <a:endParaRPr sz="1900" b="1">
              <a:latin typeface="Calibri"/>
              <a:ea typeface="Calibri"/>
              <a:cs typeface="Calibri"/>
              <a:sym typeface="Calibri"/>
            </a:endParaRPr>
          </a:p>
        </p:txBody>
      </p:sp>
      <p:pic>
        <p:nvPicPr>
          <p:cNvPr id="175" name="Google Shape;175;g122e342bcb4_0_57"/>
          <p:cNvPicPr preferRelativeResize="0"/>
          <p:nvPr/>
        </p:nvPicPr>
        <p:blipFill>
          <a:blip r:embed="rId3">
            <a:alphaModFix/>
          </a:blip>
          <a:stretch>
            <a:fillRect/>
          </a:stretch>
        </p:blipFill>
        <p:spPr>
          <a:xfrm>
            <a:off x="1826262" y="1216025"/>
            <a:ext cx="5491476" cy="3336600"/>
          </a:xfrm>
          <a:prstGeom prst="rect">
            <a:avLst/>
          </a:prstGeom>
          <a:noFill/>
          <a:ln>
            <a:noFill/>
          </a:ln>
        </p:spPr>
      </p:pic>
      <p:sp>
        <p:nvSpPr>
          <p:cNvPr id="176" name="Google Shape;176;g122e342bcb4_0_57"/>
          <p:cNvSpPr txBox="1"/>
          <p:nvPr/>
        </p:nvSpPr>
        <p:spPr>
          <a:xfrm>
            <a:off x="1343850" y="4417575"/>
            <a:ext cx="64563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Calibri"/>
                <a:ea typeface="Calibri"/>
                <a:cs typeface="Calibri"/>
                <a:sym typeface="Calibri"/>
              </a:rPr>
              <a:t>Source: </a:t>
            </a:r>
            <a:r>
              <a:rPr lang="en-GB" sz="700" u="sng">
                <a:latin typeface="Calibri"/>
                <a:ea typeface="Calibri"/>
                <a:cs typeface="Calibri"/>
                <a:sym typeface="Calibri"/>
              </a:rPr>
              <a:t>https://www.statista.com/statistics/325832/casualty-costs-from-road-accidents-in-great-britain-uk-by-severity/</a:t>
            </a:r>
            <a:endParaRPr sz="700" u="sng">
              <a:latin typeface="Calibri"/>
              <a:ea typeface="Calibri"/>
              <a:cs typeface="Calibri"/>
              <a:sym typeface="Calibri"/>
            </a:endParaRPr>
          </a:p>
        </p:txBody>
      </p:sp>
      <p:sp>
        <p:nvSpPr>
          <p:cNvPr id="177" name="Google Shape;177;g122e342bcb4_0_57"/>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g122e342bdad_3_37"/>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800"/>
              <a:buNone/>
            </a:pPr>
            <a:r>
              <a:rPr lang="en-GB"/>
              <a:t>Appendix</a:t>
            </a:r>
            <a:endParaRPr/>
          </a:p>
        </p:txBody>
      </p:sp>
      <p:sp>
        <p:nvSpPr>
          <p:cNvPr id="781" name="Google Shape;781;g122e342bdad_3_37"/>
          <p:cNvSpPr txBox="1"/>
          <p:nvPr/>
        </p:nvSpPr>
        <p:spPr>
          <a:xfrm>
            <a:off x="106575" y="900950"/>
            <a:ext cx="1850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solidFill>
                  <a:schemeClr val="dk1"/>
                </a:solidFill>
                <a:latin typeface="Calibri"/>
                <a:ea typeface="Calibri"/>
                <a:cs typeface="Calibri"/>
                <a:sym typeface="Calibri"/>
              </a:rPr>
              <a:t>Dashboard Visuals</a:t>
            </a:r>
            <a:endParaRPr sz="1500" b="1" i="0" u="none" strike="noStrike" cap="none">
              <a:solidFill>
                <a:srgbClr val="000000"/>
              </a:solidFill>
              <a:latin typeface="Calibri"/>
              <a:ea typeface="Calibri"/>
              <a:cs typeface="Calibri"/>
              <a:sym typeface="Calibri"/>
            </a:endParaRPr>
          </a:p>
        </p:txBody>
      </p:sp>
      <p:pic>
        <p:nvPicPr>
          <p:cNvPr id="782" name="Google Shape;782;g122e342bdad_3_37"/>
          <p:cNvPicPr preferRelativeResize="0"/>
          <p:nvPr/>
        </p:nvPicPr>
        <p:blipFill>
          <a:blip r:embed="rId3">
            <a:alphaModFix/>
          </a:blip>
          <a:stretch>
            <a:fillRect/>
          </a:stretch>
        </p:blipFill>
        <p:spPr>
          <a:xfrm>
            <a:off x="1037625" y="1464325"/>
            <a:ext cx="2696813" cy="3194000"/>
          </a:xfrm>
          <a:prstGeom prst="rect">
            <a:avLst/>
          </a:prstGeom>
          <a:noFill/>
          <a:ln>
            <a:noFill/>
          </a:ln>
        </p:spPr>
      </p:pic>
      <p:sp>
        <p:nvSpPr>
          <p:cNvPr id="783" name="Google Shape;783;g122e342bdad_3_37"/>
          <p:cNvSpPr txBox="1"/>
          <p:nvPr/>
        </p:nvSpPr>
        <p:spPr>
          <a:xfrm>
            <a:off x="4098975" y="1316450"/>
            <a:ext cx="47802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a:solidFill>
                  <a:schemeClr val="dk1"/>
                </a:solidFill>
                <a:latin typeface="Calibri"/>
                <a:ea typeface="Calibri"/>
                <a:cs typeface="Calibri"/>
                <a:sym typeface="Calibri"/>
              </a:rPr>
              <a:t>Dashboard 2 - Accidents over Time</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n-GB" b="1" u="sng">
                <a:solidFill>
                  <a:schemeClr val="dk1"/>
                </a:solidFill>
                <a:latin typeface="Calibri"/>
                <a:ea typeface="Calibri"/>
                <a:cs typeface="Calibri"/>
                <a:sym typeface="Calibri"/>
              </a:rPr>
              <a:t>Figure (Bottom)</a:t>
            </a:r>
            <a:endParaRPr b="1" u="sng">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Bottom figure represents total accidents recorded in for each day and time of day.</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Each cell represents total accidents recorded for respective day and time of day.</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Colour scale represents percentage of severe accidents over the total accidents recorded in each month. </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a:solidFill>
                  <a:schemeClr val="dk1"/>
                </a:solidFill>
                <a:latin typeface="Calibri"/>
                <a:ea typeface="Calibri"/>
                <a:cs typeface="Calibri"/>
                <a:sym typeface="Calibri"/>
              </a:rPr>
              <a:t> ( Severity Ratio is rescaled to 0 - 100 scale for easier referencing )</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a:solidFill>
                  <a:srgbClr val="660000"/>
                </a:solidFill>
                <a:latin typeface="Calibri"/>
                <a:ea typeface="Calibri"/>
                <a:cs typeface="Calibri"/>
                <a:sym typeface="Calibri"/>
              </a:rPr>
              <a:t>Brown</a:t>
            </a:r>
            <a:r>
              <a:rPr lang="en-GB">
                <a:solidFill>
                  <a:schemeClr val="dk1"/>
                </a:solidFill>
                <a:latin typeface="Calibri"/>
                <a:ea typeface="Calibri"/>
                <a:cs typeface="Calibri"/>
                <a:sym typeface="Calibri"/>
              </a:rPr>
              <a:t> - Higher likelihood of severe accidents occurring within day and time of day</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784" name="Google Shape;784;g122e342bdad_3_37"/>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Brandon</a:t>
            </a:r>
            <a:endParaRPr sz="10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122e342bdad_3_19"/>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800"/>
              <a:buNone/>
            </a:pPr>
            <a:r>
              <a:rPr lang="en-GB"/>
              <a:t>Appendix</a:t>
            </a:r>
            <a:endParaRPr/>
          </a:p>
        </p:txBody>
      </p:sp>
      <p:sp>
        <p:nvSpPr>
          <p:cNvPr id="790" name="Google Shape;790;g122e342bdad_3_19"/>
          <p:cNvSpPr txBox="1"/>
          <p:nvPr/>
        </p:nvSpPr>
        <p:spPr>
          <a:xfrm>
            <a:off x="106575" y="900950"/>
            <a:ext cx="1850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solidFill>
                  <a:schemeClr val="dk1"/>
                </a:solidFill>
                <a:latin typeface="Calibri"/>
                <a:ea typeface="Calibri"/>
                <a:cs typeface="Calibri"/>
                <a:sym typeface="Calibri"/>
              </a:rPr>
              <a:t>Dashboard Visuals</a:t>
            </a:r>
            <a:endParaRPr sz="1500" b="1" i="0" u="none" strike="noStrike" cap="none">
              <a:solidFill>
                <a:srgbClr val="000000"/>
              </a:solidFill>
              <a:latin typeface="Calibri"/>
              <a:ea typeface="Calibri"/>
              <a:cs typeface="Calibri"/>
              <a:sym typeface="Calibri"/>
            </a:endParaRPr>
          </a:p>
        </p:txBody>
      </p:sp>
      <p:pic>
        <p:nvPicPr>
          <p:cNvPr id="791" name="Google Shape;791;g122e342bdad_3_19"/>
          <p:cNvPicPr preferRelativeResize="0"/>
          <p:nvPr/>
        </p:nvPicPr>
        <p:blipFill>
          <a:blip r:embed="rId3">
            <a:alphaModFix/>
          </a:blip>
          <a:stretch>
            <a:fillRect/>
          </a:stretch>
        </p:blipFill>
        <p:spPr>
          <a:xfrm>
            <a:off x="1235100" y="1316450"/>
            <a:ext cx="2795785" cy="3182698"/>
          </a:xfrm>
          <a:prstGeom prst="rect">
            <a:avLst/>
          </a:prstGeom>
          <a:noFill/>
          <a:ln>
            <a:noFill/>
          </a:ln>
        </p:spPr>
      </p:pic>
      <p:sp>
        <p:nvSpPr>
          <p:cNvPr id="792" name="Google Shape;792;g122e342bdad_3_19"/>
          <p:cNvSpPr txBox="1"/>
          <p:nvPr/>
        </p:nvSpPr>
        <p:spPr>
          <a:xfrm>
            <a:off x="4030875" y="900950"/>
            <a:ext cx="4780200" cy="4494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a:solidFill>
                  <a:schemeClr val="dk1"/>
                </a:solidFill>
                <a:latin typeface="Calibri"/>
                <a:ea typeface="Calibri"/>
                <a:cs typeface="Calibri"/>
                <a:sym typeface="Calibri"/>
              </a:rPr>
              <a:t>Dashboard 3 - Environmental Conditions and Accidents</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n-GB" b="1" u="sng">
                <a:solidFill>
                  <a:schemeClr val="dk1"/>
                </a:solidFill>
                <a:latin typeface="Calibri"/>
                <a:ea typeface="Calibri"/>
                <a:cs typeface="Calibri"/>
                <a:sym typeface="Calibri"/>
              </a:rPr>
              <a:t>Map </a:t>
            </a:r>
            <a:endParaRPr b="1" u="sng">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Point represents location of each district in UK.</a:t>
            </a:r>
            <a:endParaRPr>
              <a:solidFill>
                <a:schemeClr val="dk1"/>
              </a:solidFill>
              <a:latin typeface="Calibri"/>
              <a:ea typeface="Calibri"/>
              <a:cs typeface="Calibri"/>
              <a:sym typeface="Calibri"/>
            </a:endParaRPr>
          </a:p>
          <a:p>
            <a:pPr marL="0" lvl="0" indent="457200" algn="l" rtl="0">
              <a:spcBef>
                <a:spcPts val="0"/>
              </a:spcBef>
              <a:spcAft>
                <a:spcPts val="0"/>
              </a:spcAft>
              <a:buNone/>
            </a:pPr>
            <a:endParaRPr b="1" u="sng">
              <a:solidFill>
                <a:schemeClr val="dk1"/>
              </a:solidFill>
              <a:latin typeface="Calibri"/>
              <a:ea typeface="Calibri"/>
              <a:cs typeface="Calibri"/>
              <a:sym typeface="Calibri"/>
            </a:endParaRPr>
          </a:p>
          <a:p>
            <a:pPr marL="0" lvl="0" indent="457200" algn="l" rtl="0">
              <a:spcBef>
                <a:spcPts val="0"/>
              </a:spcBef>
              <a:spcAft>
                <a:spcPts val="0"/>
              </a:spcAft>
              <a:buNone/>
            </a:pPr>
            <a:r>
              <a:rPr lang="en-GB" b="1" u="sng">
                <a:solidFill>
                  <a:schemeClr val="dk1"/>
                </a:solidFill>
                <a:latin typeface="Calibri"/>
                <a:ea typeface="Calibri"/>
                <a:cs typeface="Calibri"/>
                <a:sym typeface="Calibri"/>
              </a:rPr>
              <a:t>Figures (Right)</a:t>
            </a:r>
            <a:endParaRPr b="1" u="sng">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Each plot represents the environmental conditions in which the accident occurs. Light , Road Surface and Weather conditions. (top to bottom)</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Length of bar represents the total number of accidents that occur under respective conditions.</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Colour scale represents percentage of severe accidents over the total accidents recorded in respectoive environmental condition. </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a:solidFill>
                  <a:srgbClr val="660000"/>
                </a:solidFill>
                <a:latin typeface="Calibri"/>
                <a:ea typeface="Calibri"/>
                <a:cs typeface="Calibri"/>
                <a:sym typeface="Calibri"/>
              </a:rPr>
              <a:t>Brown</a:t>
            </a:r>
            <a:r>
              <a:rPr lang="en-GB">
                <a:solidFill>
                  <a:schemeClr val="dk1"/>
                </a:solidFill>
                <a:latin typeface="Calibri"/>
                <a:ea typeface="Calibri"/>
                <a:cs typeface="Calibri"/>
                <a:sym typeface="Calibri"/>
              </a:rPr>
              <a:t>/</a:t>
            </a:r>
            <a:r>
              <a:rPr lang="en-GB">
                <a:solidFill>
                  <a:srgbClr val="9900FF"/>
                </a:solidFill>
                <a:latin typeface="Calibri"/>
                <a:ea typeface="Calibri"/>
                <a:cs typeface="Calibri"/>
                <a:sym typeface="Calibri"/>
              </a:rPr>
              <a:t>Purple</a:t>
            </a:r>
            <a:r>
              <a:rPr lang="en-GB">
                <a:solidFill>
                  <a:schemeClr val="dk1"/>
                </a:solidFill>
                <a:latin typeface="Calibri"/>
                <a:ea typeface="Calibri"/>
                <a:cs typeface="Calibri"/>
                <a:sym typeface="Calibri"/>
              </a:rPr>
              <a:t>/</a:t>
            </a:r>
            <a:r>
              <a:rPr lang="en-GB">
                <a:solidFill>
                  <a:srgbClr val="3D85C6"/>
                </a:solidFill>
                <a:latin typeface="Calibri"/>
                <a:ea typeface="Calibri"/>
                <a:cs typeface="Calibri"/>
                <a:sym typeface="Calibri"/>
              </a:rPr>
              <a:t>Blue</a:t>
            </a:r>
            <a:r>
              <a:rPr lang="en-GB">
                <a:solidFill>
                  <a:schemeClr val="dk1"/>
                </a:solidFill>
                <a:latin typeface="Calibri"/>
                <a:ea typeface="Calibri"/>
                <a:cs typeface="Calibri"/>
                <a:sym typeface="Calibri"/>
              </a:rPr>
              <a:t> - Higher likelihood of severe accidents occurring</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793" name="Google Shape;793;g122e342bdad_3_19"/>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Brandon</a:t>
            </a:r>
            <a:endParaRPr sz="100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g122e342bdad_3_52"/>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800"/>
              <a:buNone/>
            </a:pPr>
            <a:r>
              <a:rPr lang="en-GB"/>
              <a:t>Appendix</a:t>
            </a:r>
            <a:endParaRPr/>
          </a:p>
        </p:txBody>
      </p:sp>
      <p:sp>
        <p:nvSpPr>
          <p:cNvPr id="799" name="Google Shape;799;g122e342bdad_3_52"/>
          <p:cNvSpPr txBox="1"/>
          <p:nvPr/>
        </p:nvSpPr>
        <p:spPr>
          <a:xfrm>
            <a:off x="106575" y="900950"/>
            <a:ext cx="1850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solidFill>
                  <a:schemeClr val="dk1"/>
                </a:solidFill>
                <a:latin typeface="Calibri"/>
                <a:ea typeface="Calibri"/>
                <a:cs typeface="Calibri"/>
                <a:sym typeface="Calibri"/>
              </a:rPr>
              <a:t>Dashboard Visuals</a:t>
            </a:r>
            <a:endParaRPr sz="1500" b="1" i="0" u="none" strike="noStrike" cap="none">
              <a:solidFill>
                <a:srgbClr val="000000"/>
              </a:solidFill>
              <a:latin typeface="Calibri"/>
              <a:ea typeface="Calibri"/>
              <a:cs typeface="Calibri"/>
              <a:sym typeface="Calibri"/>
            </a:endParaRPr>
          </a:p>
        </p:txBody>
      </p:sp>
      <p:pic>
        <p:nvPicPr>
          <p:cNvPr id="800" name="Google Shape;800;g122e342bdad_3_52"/>
          <p:cNvPicPr preferRelativeResize="0"/>
          <p:nvPr/>
        </p:nvPicPr>
        <p:blipFill>
          <a:blip r:embed="rId3">
            <a:alphaModFix/>
          </a:blip>
          <a:stretch>
            <a:fillRect/>
          </a:stretch>
        </p:blipFill>
        <p:spPr>
          <a:xfrm>
            <a:off x="1235100" y="1316450"/>
            <a:ext cx="2795785" cy="3182698"/>
          </a:xfrm>
          <a:prstGeom prst="rect">
            <a:avLst/>
          </a:prstGeom>
          <a:noFill/>
          <a:ln>
            <a:noFill/>
          </a:ln>
        </p:spPr>
      </p:pic>
      <p:sp>
        <p:nvSpPr>
          <p:cNvPr id="801" name="Google Shape;801;g122e342bdad_3_52"/>
          <p:cNvSpPr txBox="1"/>
          <p:nvPr/>
        </p:nvSpPr>
        <p:spPr>
          <a:xfrm>
            <a:off x="4087625" y="1199300"/>
            <a:ext cx="47802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a:solidFill>
                  <a:schemeClr val="dk1"/>
                </a:solidFill>
                <a:latin typeface="Calibri"/>
                <a:ea typeface="Calibri"/>
                <a:cs typeface="Calibri"/>
                <a:sym typeface="Calibri"/>
              </a:rPr>
              <a:t>Dashboard 3 - Environmental Conditions and Accidents</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n-GB" b="1" u="sng">
                <a:solidFill>
                  <a:schemeClr val="dk1"/>
                </a:solidFill>
                <a:latin typeface="Calibri"/>
                <a:ea typeface="Calibri"/>
                <a:cs typeface="Calibri"/>
                <a:sym typeface="Calibri"/>
              </a:rPr>
              <a:t>Figure (Bottom) </a:t>
            </a:r>
            <a:endParaRPr b="1" u="sng">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Cell represents total number of accidents recorded for combined environmental conditions. </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Size of cell indicates total number of accidents recorded for combined weather condition.</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Colour scale represents total number of accidents recorded for combined environmental condition. </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a:solidFill>
                  <a:srgbClr val="660000"/>
                </a:solidFill>
                <a:latin typeface="Calibri"/>
                <a:ea typeface="Calibri"/>
                <a:cs typeface="Calibri"/>
                <a:sym typeface="Calibri"/>
              </a:rPr>
              <a:t>Brown</a:t>
            </a:r>
            <a:r>
              <a:rPr lang="en-GB">
                <a:solidFill>
                  <a:schemeClr val="dk1"/>
                </a:solidFill>
                <a:latin typeface="Calibri"/>
                <a:ea typeface="Calibri"/>
                <a:cs typeface="Calibri"/>
                <a:sym typeface="Calibri"/>
              </a:rPr>
              <a:t> - Higher records of accidents occurring for combined environmental condition</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02" name="Google Shape;802;g122e342bdad_3_52"/>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Brandon</a:t>
            </a:r>
            <a:endParaRPr sz="1000">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g122e342bdad_3_44"/>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800"/>
              <a:buNone/>
            </a:pPr>
            <a:r>
              <a:rPr lang="en-GB"/>
              <a:t>Appendix</a:t>
            </a:r>
            <a:endParaRPr/>
          </a:p>
        </p:txBody>
      </p:sp>
      <p:sp>
        <p:nvSpPr>
          <p:cNvPr id="808" name="Google Shape;808;g122e342bdad_3_44"/>
          <p:cNvSpPr txBox="1"/>
          <p:nvPr/>
        </p:nvSpPr>
        <p:spPr>
          <a:xfrm>
            <a:off x="106575" y="900950"/>
            <a:ext cx="1850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solidFill>
                  <a:schemeClr val="dk1"/>
                </a:solidFill>
                <a:latin typeface="Calibri"/>
                <a:ea typeface="Calibri"/>
                <a:cs typeface="Calibri"/>
                <a:sym typeface="Calibri"/>
              </a:rPr>
              <a:t>Dashboard Visuals</a:t>
            </a:r>
            <a:endParaRPr sz="1500" b="1" i="0" u="none" strike="noStrike" cap="none">
              <a:solidFill>
                <a:srgbClr val="000000"/>
              </a:solidFill>
              <a:latin typeface="Calibri"/>
              <a:ea typeface="Calibri"/>
              <a:cs typeface="Calibri"/>
              <a:sym typeface="Calibri"/>
            </a:endParaRPr>
          </a:p>
        </p:txBody>
      </p:sp>
      <p:pic>
        <p:nvPicPr>
          <p:cNvPr id="809" name="Google Shape;809;g122e342bdad_3_44"/>
          <p:cNvPicPr preferRelativeResize="0"/>
          <p:nvPr/>
        </p:nvPicPr>
        <p:blipFill>
          <a:blip r:embed="rId3">
            <a:alphaModFix/>
          </a:blip>
          <a:stretch>
            <a:fillRect/>
          </a:stretch>
        </p:blipFill>
        <p:spPr>
          <a:xfrm>
            <a:off x="1148071" y="1401862"/>
            <a:ext cx="2687229" cy="3182675"/>
          </a:xfrm>
          <a:prstGeom prst="rect">
            <a:avLst/>
          </a:prstGeom>
          <a:noFill/>
          <a:ln>
            <a:noFill/>
          </a:ln>
        </p:spPr>
      </p:pic>
      <p:sp>
        <p:nvSpPr>
          <p:cNvPr id="810" name="Google Shape;810;g122e342bdad_3_44"/>
          <p:cNvSpPr txBox="1"/>
          <p:nvPr/>
        </p:nvSpPr>
        <p:spPr>
          <a:xfrm>
            <a:off x="4087625" y="1199300"/>
            <a:ext cx="47802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a:solidFill>
                  <a:schemeClr val="dk1"/>
                </a:solidFill>
                <a:latin typeface="Calibri"/>
                <a:ea typeface="Calibri"/>
                <a:cs typeface="Calibri"/>
                <a:sym typeface="Calibri"/>
              </a:rPr>
              <a:t>Dashboard 4 - Demographic and Severe Accidents</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n-GB" b="1" u="sng">
                <a:solidFill>
                  <a:schemeClr val="dk1"/>
                </a:solidFill>
                <a:latin typeface="Calibri"/>
                <a:ea typeface="Calibri"/>
                <a:cs typeface="Calibri"/>
                <a:sym typeface="Calibri"/>
              </a:rPr>
              <a:t>Figure (Top) </a:t>
            </a:r>
            <a:endParaRPr b="1" u="sng">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Cell represents age of driver for recorded accident. </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Size of cell indicates likelihood of age of driver involved in severe accidents over total number of accidents recorded for same age.</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Colour scale represents percentage of severe accidents over the total accidents recorded for each age</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a:solidFill>
                  <a:srgbClr val="FF0000"/>
                </a:solidFill>
                <a:latin typeface="Calibri"/>
                <a:ea typeface="Calibri"/>
                <a:cs typeface="Calibri"/>
                <a:sym typeface="Calibri"/>
              </a:rPr>
              <a:t>Red</a:t>
            </a:r>
            <a:r>
              <a:rPr lang="en-GB">
                <a:solidFill>
                  <a:schemeClr val="dk1"/>
                </a:solidFill>
                <a:latin typeface="Calibri"/>
                <a:ea typeface="Calibri"/>
                <a:cs typeface="Calibri"/>
                <a:sym typeface="Calibri"/>
              </a:rPr>
              <a:t> - Higher likelihood of severe accidents occurring for age.</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11" name="Google Shape;811;g122e342bdad_3_44"/>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Brandon</a:t>
            </a:r>
            <a:endParaRPr sz="1000">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122e342bdad_3_60"/>
          <p:cNvSpPr txBox="1">
            <a:spLocks noGrp="1"/>
          </p:cNvSpPr>
          <p:nvPr>
            <p:ph type="body" idx="1"/>
          </p:nvPr>
        </p:nvSpPr>
        <p:spPr>
          <a:xfrm>
            <a:off x="106586" y="63975"/>
            <a:ext cx="7706400" cy="689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800"/>
              </a:spcBef>
              <a:spcAft>
                <a:spcPts val="0"/>
              </a:spcAft>
              <a:buSzPts val="1800"/>
              <a:buNone/>
            </a:pPr>
            <a:r>
              <a:rPr lang="en-GB"/>
              <a:t>Appendix</a:t>
            </a:r>
            <a:endParaRPr/>
          </a:p>
        </p:txBody>
      </p:sp>
      <p:sp>
        <p:nvSpPr>
          <p:cNvPr id="817" name="Google Shape;817;g122e342bdad_3_60"/>
          <p:cNvSpPr txBox="1"/>
          <p:nvPr/>
        </p:nvSpPr>
        <p:spPr>
          <a:xfrm>
            <a:off x="106575" y="900950"/>
            <a:ext cx="1850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solidFill>
                  <a:schemeClr val="dk1"/>
                </a:solidFill>
                <a:latin typeface="Calibri"/>
                <a:ea typeface="Calibri"/>
                <a:cs typeface="Calibri"/>
                <a:sym typeface="Calibri"/>
              </a:rPr>
              <a:t>Dashboard Visuals</a:t>
            </a:r>
            <a:endParaRPr sz="1500" b="1" i="0" u="none" strike="noStrike" cap="none">
              <a:solidFill>
                <a:srgbClr val="000000"/>
              </a:solidFill>
              <a:latin typeface="Calibri"/>
              <a:ea typeface="Calibri"/>
              <a:cs typeface="Calibri"/>
              <a:sym typeface="Calibri"/>
            </a:endParaRPr>
          </a:p>
        </p:txBody>
      </p:sp>
      <p:pic>
        <p:nvPicPr>
          <p:cNvPr id="818" name="Google Shape;818;g122e342bdad_3_60"/>
          <p:cNvPicPr preferRelativeResize="0"/>
          <p:nvPr/>
        </p:nvPicPr>
        <p:blipFill>
          <a:blip r:embed="rId3">
            <a:alphaModFix/>
          </a:blip>
          <a:stretch>
            <a:fillRect/>
          </a:stretch>
        </p:blipFill>
        <p:spPr>
          <a:xfrm>
            <a:off x="1148071" y="1401862"/>
            <a:ext cx="2687229" cy="3182675"/>
          </a:xfrm>
          <a:prstGeom prst="rect">
            <a:avLst/>
          </a:prstGeom>
          <a:noFill/>
          <a:ln>
            <a:noFill/>
          </a:ln>
        </p:spPr>
      </p:pic>
      <p:sp>
        <p:nvSpPr>
          <p:cNvPr id="819" name="Google Shape;819;g122e342bdad_3_60"/>
          <p:cNvSpPr txBox="1"/>
          <p:nvPr/>
        </p:nvSpPr>
        <p:spPr>
          <a:xfrm>
            <a:off x="4087625" y="1199300"/>
            <a:ext cx="47802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a:solidFill>
                  <a:schemeClr val="dk1"/>
                </a:solidFill>
                <a:latin typeface="Calibri"/>
                <a:ea typeface="Calibri"/>
                <a:cs typeface="Calibri"/>
                <a:sym typeface="Calibri"/>
              </a:rPr>
              <a:t>Dashboard 4 - Demographic and Severe Accidents</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n-GB" b="1" u="sng">
                <a:solidFill>
                  <a:schemeClr val="dk1"/>
                </a:solidFill>
                <a:latin typeface="Calibri"/>
                <a:ea typeface="Calibri"/>
                <a:cs typeface="Calibri"/>
                <a:sym typeface="Calibri"/>
              </a:rPr>
              <a:t>Figure (Bottom) </a:t>
            </a:r>
            <a:endParaRPr b="1" u="sng">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Cell represents age band of driver for recorded accident. </a:t>
            </a:r>
            <a:endParaRPr>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Size of cell indicates likelihood of driver age band involved in severe accidents over total number of accidents recorded for same age band.</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Colour scale represents percentage of severe accidents over the total accidents recorded for each age band</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a:solidFill>
                  <a:srgbClr val="FF0000"/>
                </a:solidFill>
                <a:latin typeface="Calibri"/>
                <a:ea typeface="Calibri"/>
                <a:cs typeface="Calibri"/>
                <a:sym typeface="Calibri"/>
              </a:rPr>
              <a:t>Red</a:t>
            </a:r>
            <a:r>
              <a:rPr lang="en-GB">
                <a:solidFill>
                  <a:schemeClr val="dk1"/>
                </a:solidFill>
                <a:latin typeface="Calibri"/>
                <a:ea typeface="Calibri"/>
                <a:cs typeface="Calibri"/>
                <a:sym typeface="Calibri"/>
              </a:rPr>
              <a:t> - Higher likelihood of severe accidents occurring for age band.</a:t>
            </a: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20" name="Google Shape;820;g122e342bdad_3_60"/>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Brandon</a:t>
            </a:r>
            <a:endParaRPr sz="1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22e342bcb4_0_88"/>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Business Problem</a:t>
            </a:r>
            <a:endParaRPr/>
          </a:p>
        </p:txBody>
      </p:sp>
      <p:sp>
        <p:nvSpPr>
          <p:cNvPr id="183" name="Google Shape;183;g122e342bcb4_0_88"/>
          <p:cNvSpPr txBox="1"/>
          <p:nvPr/>
        </p:nvSpPr>
        <p:spPr>
          <a:xfrm>
            <a:off x="200125" y="854350"/>
            <a:ext cx="3609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latin typeface="Calibri"/>
                <a:ea typeface="Calibri"/>
                <a:cs typeface="Calibri"/>
                <a:sym typeface="Calibri"/>
              </a:rPr>
              <a:t>Current Measures</a:t>
            </a:r>
            <a:endParaRPr sz="1900" b="1">
              <a:latin typeface="Calibri"/>
              <a:ea typeface="Calibri"/>
              <a:cs typeface="Calibri"/>
              <a:sym typeface="Calibri"/>
            </a:endParaRPr>
          </a:p>
        </p:txBody>
      </p:sp>
      <p:grpSp>
        <p:nvGrpSpPr>
          <p:cNvPr id="184" name="Google Shape;184;g122e342bcb4_0_88"/>
          <p:cNvGrpSpPr/>
          <p:nvPr/>
        </p:nvGrpSpPr>
        <p:grpSpPr>
          <a:xfrm>
            <a:off x="1257463" y="1942725"/>
            <a:ext cx="6629074" cy="1991850"/>
            <a:chOff x="1343850" y="1878550"/>
            <a:chExt cx="6629074" cy="1991850"/>
          </a:xfrm>
        </p:grpSpPr>
        <p:pic>
          <p:nvPicPr>
            <p:cNvPr id="185" name="Google Shape;185;g122e342bcb4_0_88"/>
            <p:cNvPicPr preferRelativeResize="0"/>
            <p:nvPr/>
          </p:nvPicPr>
          <p:blipFill>
            <a:blip r:embed="rId3">
              <a:alphaModFix/>
            </a:blip>
            <a:stretch>
              <a:fillRect/>
            </a:stretch>
          </p:blipFill>
          <p:spPr>
            <a:xfrm>
              <a:off x="1343850" y="2221211"/>
              <a:ext cx="2286401" cy="1306500"/>
            </a:xfrm>
            <a:prstGeom prst="rect">
              <a:avLst/>
            </a:prstGeom>
            <a:noFill/>
            <a:ln>
              <a:noFill/>
            </a:ln>
          </p:spPr>
        </p:pic>
        <p:pic>
          <p:nvPicPr>
            <p:cNvPr id="186" name="Google Shape;186;g122e342bcb4_0_88"/>
            <p:cNvPicPr preferRelativeResize="0"/>
            <p:nvPr/>
          </p:nvPicPr>
          <p:blipFill>
            <a:blip r:embed="rId4">
              <a:alphaModFix/>
            </a:blip>
            <a:stretch>
              <a:fillRect/>
            </a:stretch>
          </p:blipFill>
          <p:spPr>
            <a:xfrm>
              <a:off x="5053275" y="1878550"/>
              <a:ext cx="2919649" cy="1991850"/>
            </a:xfrm>
            <a:prstGeom prst="rect">
              <a:avLst/>
            </a:prstGeom>
            <a:noFill/>
            <a:ln>
              <a:noFill/>
            </a:ln>
          </p:spPr>
        </p:pic>
      </p:grpSp>
      <p:sp>
        <p:nvSpPr>
          <p:cNvPr id="187" name="Google Shape;187;g122e342bcb4_0_88"/>
          <p:cNvSpPr txBox="1"/>
          <p:nvPr/>
        </p:nvSpPr>
        <p:spPr>
          <a:xfrm>
            <a:off x="2767050" y="1552175"/>
            <a:ext cx="36099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b="1" u="sng">
                <a:latin typeface="Calibri"/>
                <a:ea typeface="Calibri"/>
                <a:cs typeface="Calibri"/>
                <a:sym typeface="Calibri"/>
              </a:rPr>
              <a:t>Education</a:t>
            </a:r>
            <a:endParaRPr sz="1900" b="1" u="sng">
              <a:latin typeface="Calibri"/>
              <a:ea typeface="Calibri"/>
              <a:cs typeface="Calibri"/>
              <a:sym typeface="Calibri"/>
            </a:endParaRPr>
          </a:p>
        </p:txBody>
      </p:sp>
      <p:sp>
        <p:nvSpPr>
          <p:cNvPr id="188" name="Google Shape;188;g122e342bcb4_0_88"/>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22e342bcb4_0_99"/>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Business Problem</a:t>
            </a:r>
            <a:endParaRPr/>
          </a:p>
        </p:txBody>
      </p:sp>
      <p:sp>
        <p:nvSpPr>
          <p:cNvPr id="194" name="Google Shape;194;g122e342bcb4_0_99"/>
          <p:cNvSpPr txBox="1"/>
          <p:nvPr/>
        </p:nvSpPr>
        <p:spPr>
          <a:xfrm>
            <a:off x="200125" y="854350"/>
            <a:ext cx="3609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latin typeface="Calibri"/>
                <a:ea typeface="Calibri"/>
                <a:cs typeface="Calibri"/>
                <a:sym typeface="Calibri"/>
              </a:rPr>
              <a:t>Current Measures</a:t>
            </a:r>
            <a:endParaRPr sz="1900" b="1">
              <a:latin typeface="Calibri"/>
              <a:ea typeface="Calibri"/>
              <a:cs typeface="Calibri"/>
              <a:sym typeface="Calibri"/>
            </a:endParaRPr>
          </a:p>
        </p:txBody>
      </p:sp>
      <p:sp>
        <p:nvSpPr>
          <p:cNvPr id="195" name="Google Shape;195;g122e342bcb4_0_99"/>
          <p:cNvSpPr txBox="1"/>
          <p:nvPr/>
        </p:nvSpPr>
        <p:spPr>
          <a:xfrm>
            <a:off x="2767050" y="1552175"/>
            <a:ext cx="36099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b="1" u="sng">
                <a:latin typeface="Calibri"/>
                <a:ea typeface="Calibri"/>
                <a:cs typeface="Calibri"/>
                <a:sym typeface="Calibri"/>
              </a:rPr>
              <a:t>Police Enforcement</a:t>
            </a:r>
            <a:endParaRPr sz="1900" b="1" u="sng">
              <a:latin typeface="Calibri"/>
              <a:ea typeface="Calibri"/>
              <a:cs typeface="Calibri"/>
              <a:sym typeface="Calibri"/>
            </a:endParaRPr>
          </a:p>
        </p:txBody>
      </p:sp>
      <p:pic>
        <p:nvPicPr>
          <p:cNvPr id="196" name="Google Shape;196;g122e342bcb4_0_99"/>
          <p:cNvPicPr preferRelativeResize="0"/>
          <p:nvPr/>
        </p:nvPicPr>
        <p:blipFill>
          <a:blip r:embed="rId3">
            <a:alphaModFix/>
          </a:blip>
          <a:stretch>
            <a:fillRect/>
          </a:stretch>
        </p:blipFill>
        <p:spPr>
          <a:xfrm>
            <a:off x="2141125" y="2153750"/>
            <a:ext cx="4861733" cy="2083600"/>
          </a:xfrm>
          <a:prstGeom prst="rect">
            <a:avLst/>
          </a:prstGeom>
          <a:noFill/>
          <a:ln>
            <a:noFill/>
          </a:ln>
        </p:spPr>
      </p:pic>
      <p:sp>
        <p:nvSpPr>
          <p:cNvPr id="197" name="Google Shape;197;g122e342bcb4_0_99"/>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22e342bcb4_0_110"/>
          <p:cNvSpPr txBox="1">
            <a:spLocks noGrp="1"/>
          </p:cNvSpPr>
          <p:nvPr>
            <p:ph type="body" idx="1"/>
          </p:nvPr>
        </p:nvSpPr>
        <p:spPr>
          <a:xfrm>
            <a:off x="106586" y="63975"/>
            <a:ext cx="7706400" cy="6891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GB"/>
              <a:t>Business Problem</a:t>
            </a:r>
            <a:endParaRPr/>
          </a:p>
        </p:txBody>
      </p:sp>
      <p:sp>
        <p:nvSpPr>
          <p:cNvPr id="203" name="Google Shape;203;g122e342bcb4_0_110"/>
          <p:cNvSpPr txBox="1"/>
          <p:nvPr/>
        </p:nvSpPr>
        <p:spPr>
          <a:xfrm>
            <a:off x="200125" y="854350"/>
            <a:ext cx="3609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latin typeface="Calibri"/>
                <a:ea typeface="Calibri"/>
                <a:cs typeface="Calibri"/>
                <a:sym typeface="Calibri"/>
              </a:rPr>
              <a:t>Current Measures</a:t>
            </a:r>
            <a:endParaRPr sz="1900" b="1">
              <a:latin typeface="Calibri"/>
              <a:ea typeface="Calibri"/>
              <a:cs typeface="Calibri"/>
              <a:sym typeface="Calibri"/>
            </a:endParaRPr>
          </a:p>
        </p:txBody>
      </p:sp>
      <p:sp>
        <p:nvSpPr>
          <p:cNvPr id="204" name="Google Shape;204;g122e342bcb4_0_110"/>
          <p:cNvSpPr txBox="1"/>
          <p:nvPr/>
        </p:nvSpPr>
        <p:spPr>
          <a:xfrm>
            <a:off x="2767050" y="1552175"/>
            <a:ext cx="36099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b="1" u="sng">
                <a:latin typeface="Calibri"/>
                <a:ea typeface="Calibri"/>
                <a:cs typeface="Calibri"/>
                <a:sym typeface="Calibri"/>
              </a:rPr>
              <a:t>Police Enforcement</a:t>
            </a:r>
            <a:endParaRPr sz="1900" b="1" u="sng">
              <a:latin typeface="Calibri"/>
              <a:ea typeface="Calibri"/>
              <a:cs typeface="Calibri"/>
              <a:sym typeface="Calibri"/>
            </a:endParaRPr>
          </a:p>
        </p:txBody>
      </p:sp>
      <p:pic>
        <p:nvPicPr>
          <p:cNvPr id="205" name="Google Shape;205;g122e342bcb4_0_110"/>
          <p:cNvPicPr preferRelativeResize="0"/>
          <p:nvPr/>
        </p:nvPicPr>
        <p:blipFill>
          <a:blip r:embed="rId3">
            <a:alphaModFix/>
          </a:blip>
          <a:stretch>
            <a:fillRect/>
          </a:stretch>
        </p:blipFill>
        <p:spPr>
          <a:xfrm>
            <a:off x="2579638" y="2149475"/>
            <a:ext cx="3984725" cy="2216950"/>
          </a:xfrm>
          <a:prstGeom prst="rect">
            <a:avLst/>
          </a:prstGeom>
          <a:noFill/>
          <a:ln>
            <a:noFill/>
          </a:ln>
        </p:spPr>
      </p:pic>
      <p:sp>
        <p:nvSpPr>
          <p:cNvPr id="206" name="Google Shape;206;g122e342bcb4_0_110"/>
          <p:cNvSpPr txBox="1"/>
          <p:nvPr/>
        </p:nvSpPr>
        <p:spPr>
          <a:xfrm>
            <a:off x="8197800" y="4881900"/>
            <a:ext cx="9462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Calibri"/>
                <a:ea typeface="Calibri"/>
                <a:cs typeface="Calibri"/>
                <a:sym typeface="Calibri"/>
              </a:rPr>
              <a:t>Ethan</a:t>
            </a:r>
            <a:endParaRPr sz="1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4062</Words>
  <Application>Microsoft Office PowerPoint</Application>
  <PresentationFormat>On-screen Show (16:9)</PresentationFormat>
  <Paragraphs>611</Paragraphs>
  <Slides>64</Slides>
  <Notes>64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64</vt:i4>
      </vt:variant>
    </vt:vector>
  </HeadingPairs>
  <TitlesOfParts>
    <vt:vector size="70" baseType="lpstr">
      <vt:lpstr>Calibri</vt:lpstr>
      <vt:lpstr>Arial</vt:lpstr>
      <vt:lpstr>Times New Roman</vt:lpstr>
      <vt:lpstr>Barlow</vt:lpstr>
      <vt:lpstr>office theme</vt:lpstr>
      <vt:lpstr>office theme</vt:lpstr>
      <vt:lpstr>Predicting Road Accident Severity  with Machine Learning Paradigms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Road Accident Severity  with Machine Learning Paradigms</dc:title>
  <dc:creator>joshua</dc:creator>
  <cp:lastModifiedBy>Joshua Khoo</cp:lastModifiedBy>
  <cp:revision>1</cp:revision>
  <dcterms:modified xsi:type="dcterms:W3CDTF">2022-04-03T15:58:15Z</dcterms:modified>
</cp:coreProperties>
</file>